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443DD-9B5A-8201-3D2A-9B0E497C68F0}" v="268" dt="2025-11-28T10:24:46.1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4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63086" y="1890944"/>
            <a:ext cx="4935220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14721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27564" y="5949696"/>
            <a:ext cx="1578863" cy="6659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2713" y="308908"/>
            <a:ext cx="9924415" cy="528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152" y="1921644"/>
            <a:ext cx="7385050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logists.com/library-hub/read-publish/participating-institutions/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ologists.com/library-hub/read-publish/participating-institution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ists.com/library-hub/read-publish/participating-institutions/" TargetMode="External"/><Relationship Id="rId2" Type="http://schemas.openxmlformats.org/officeDocument/2006/relationships/hyperlink" Target="https://www.biologists.com/library-hub/read-publis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bmit-dev.biologists.org/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submit-bio.biologis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bmit-jeb.biologists.org/" TargetMode="External"/><Relationship Id="rId5" Type="http://schemas.openxmlformats.org/officeDocument/2006/relationships/hyperlink" Target="https://submit-jcs.biologists.org/" TargetMode="External"/><Relationship Id="rId4" Type="http://schemas.openxmlformats.org/officeDocument/2006/relationships/hyperlink" Target="https://submit-dmm.biologist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8004" y="5836920"/>
              <a:ext cx="1863839" cy="7848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95"/>
              </a:spcBef>
            </a:pPr>
            <a:r>
              <a:rPr sz="4000" spc="-120" dirty="0"/>
              <a:t>Read</a:t>
            </a:r>
            <a:r>
              <a:rPr sz="4000" spc="-225" dirty="0"/>
              <a:t> </a:t>
            </a:r>
            <a:r>
              <a:rPr sz="4000" dirty="0"/>
              <a:t>&amp;</a:t>
            </a:r>
            <a:r>
              <a:rPr sz="4000" spc="-245" dirty="0"/>
              <a:t> </a:t>
            </a:r>
            <a:r>
              <a:rPr sz="4000" spc="-10" dirty="0"/>
              <a:t>Publish</a:t>
            </a:r>
            <a:endParaRPr sz="4000"/>
          </a:p>
          <a:p>
            <a:pPr marL="12700">
              <a:lnSpc>
                <a:spcPts val="4200"/>
              </a:lnSpc>
            </a:pPr>
            <a:r>
              <a:rPr sz="4000" spc="-120" dirty="0"/>
              <a:t>Open</a:t>
            </a:r>
            <a:r>
              <a:rPr sz="4000" spc="-440" dirty="0"/>
              <a:t> </a:t>
            </a:r>
            <a:r>
              <a:rPr sz="4000" spc="-130" dirty="0"/>
              <a:t>Access</a:t>
            </a:r>
            <a:r>
              <a:rPr sz="4000" spc="-155" dirty="0"/>
              <a:t> </a:t>
            </a:r>
            <a:r>
              <a:rPr sz="4000" spc="-90" dirty="0"/>
              <a:t>initiative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163086" y="3302168"/>
            <a:ext cx="5511800" cy="150939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marR="6985">
              <a:lnSpc>
                <a:spcPts val="3600"/>
              </a:lnSpc>
              <a:spcBef>
                <a:spcPts val="950"/>
              </a:spcBef>
            </a:pPr>
            <a:r>
              <a:rPr sz="3700" b="1" spc="-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700" spc="-95" dirty="0">
                <a:solidFill>
                  <a:srgbClr val="FFFFFF"/>
                </a:solidFill>
                <a:latin typeface="Trebuchet MS"/>
                <a:cs typeface="Trebuchet MS"/>
              </a:rPr>
              <a:t>rticle</a:t>
            </a:r>
            <a:r>
              <a:rPr sz="37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14" dirty="0">
                <a:solidFill>
                  <a:srgbClr val="FFFFFF"/>
                </a:solidFill>
                <a:latin typeface="Trebuchet MS"/>
                <a:cs typeface="Trebuchet MS"/>
              </a:rPr>
              <a:t>submission</a:t>
            </a:r>
            <a:r>
              <a:rPr sz="3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0" dirty="0">
                <a:solidFill>
                  <a:srgbClr val="FFFFFF"/>
                </a:solidFill>
                <a:latin typeface="Trebuchet MS"/>
                <a:cs typeface="Trebuchet MS"/>
              </a:rPr>
              <a:t>guide</a:t>
            </a:r>
            <a:r>
              <a:rPr sz="37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3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3700" spc="-120" dirty="0">
                <a:solidFill>
                  <a:srgbClr val="FFFFFF"/>
                </a:solidFill>
                <a:latin typeface="Trebuchet MS"/>
                <a:cs typeface="Trebuchet MS"/>
              </a:rPr>
              <a:t>corresponding</a:t>
            </a:r>
            <a:r>
              <a:rPr sz="37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5" dirty="0">
                <a:solidFill>
                  <a:srgbClr val="FFFFFF"/>
                </a:solidFill>
                <a:latin typeface="Trebuchet MS"/>
                <a:cs typeface="Trebuchet MS"/>
              </a:rPr>
              <a:t>authors</a:t>
            </a:r>
            <a:r>
              <a:rPr sz="37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25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3700" spc="-114" dirty="0">
                <a:solidFill>
                  <a:srgbClr val="FFFFFF"/>
                </a:solidFill>
                <a:latin typeface="Trebuchet MS"/>
                <a:cs typeface="Trebuchet MS"/>
              </a:rPr>
              <a:t>participating</a:t>
            </a:r>
            <a:r>
              <a:rPr sz="3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institutions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95"/>
              </a:spcBef>
            </a:pPr>
            <a:r>
              <a:rPr sz="2500" spc="-85" dirty="0"/>
              <a:t>The</a:t>
            </a:r>
            <a:r>
              <a:rPr sz="2500" spc="-155" dirty="0"/>
              <a:t> </a:t>
            </a:r>
            <a:r>
              <a:rPr sz="2500" spc="-100" dirty="0"/>
              <a:t>“Author</a:t>
            </a:r>
            <a:r>
              <a:rPr sz="2500" spc="-185" dirty="0"/>
              <a:t> </a:t>
            </a:r>
            <a:r>
              <a:rPr sz="2500" spc="-95" dirty="0"/>
              <a:t>List”</a:t>
            </a:r>
            <a:r>
              <a:rPr sz="2500" spc="-155" dirty="0"/>
              <a:t> </a:t>
            </a:r>
            <a:r>
              <a:rPr sz="2500" spc="-65" dirty="0"/>
              <a:t>section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6240779" y="1744979"/>
            <a:ext cx="5758180" cy="3709670"/>
            <a:chOff x="6240779" y="1744979"/>
            <a:chExt cx="5758180" cy="3709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0779" y="1744979"/>
              <a:ext cx="5548883" cy="20223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6688" y="1770887"/>
              <a:ext cx="5442203" cy="19156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9648" y="3012947"/>
              <a:ext cx="4908803" cy="24414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5556" y="3038855"/>
              <a:ext cx="4802123" cy="23347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91349" y="3909822"/>
              <a:ext cx="1824355" cy="384175"/>
            </a:xfrm>
            <a:custGeom>
              <a:avLst/>
              <a:gdLst/>
              <a:ahLst/>
              <a:cxnLst/>
              <a:rect l="l" t="t" r="r" b="b"/>
              <a:pathLst>
                <a:path w="1824354" h="384175">
                  <a:moveTo>
                    <a:pt x="0" y="192023"/>
                  </a:moveTo>
                  <a:lnTo>
                    <a:pt x="26508" y="145876"/>
                  </a:lnTo>
                  <a:lnTo>
                    <a:pt x="71678" y="117277"/>
                  </a:lnTo>
                  <a:lnTo>
                    <a:pt x="136655" y="90871"/>
                  </a:lnTo>
                  <a:lnTo>
                    <a:pt x="175985" y="78614"/>
                  </a:lnTo>
                  <a:lnTo>
                    <a:pt x="219562" y="67054"/>
                  </a:lnTo>
                  <a:lnTo>
                    <a:pt x="267152" y="56240"/>
                  </a:lnTo>
                  <a:lnTo>
                    <a:pt x="318520" y="46221"/>
                  </a:lnTo>
                  <a:lnTo>
                    <a:pt x="373431" y="37047"/>
                  </a:lnTo>
                  <a:lnTo>
                    <a:pt x="431651" y="28768"/>
                  </a:lnTo>
                  <a:lnTo>
                    <a:pt x="492945" y="21432"/>
                  </a:lnTo>
                  <a:lnTo>
                    <a:pt x="557078" y="15089"/>
                  </a:lnTo>
                  <a:lnTo>
                    <a:pt x="623815" y="9788"/>
                  </a:lnTo>
                  <a:lnTo>
                    <a:pt x="692922" y="5580"/>
                  </a:lnTo>
                  <a:lnTo>
                    <a:pt x="764164" y="2513"/>
                  </a:lnTo>
                  <a:lnTo>
                    <a:pt x="837306" y="636"/>
                  </a:lnTo>
                  <a:lnTo>
                    <a:pt x="912113" y="0"/>
                  </a:lnTo>
                  <a:lnTo>
                    <a:pt x="986921" y="636"/>
                  </a:lnTo>
                  <a:lnTo>
                    <a:pt x="1060063" y="2513"/>
                  </a:lnTo>
                  <a:lnTo>
                    <a:pt x="1131305" y="5580"/>
                  </a:lnTo>
                  <a:lnTo>
                    <a:pt x="1200412" y="9788"/>
                  </a:lnTo>
                  <a:lnTo>
                    <a:pt x="1267149" y="15089"/>
                  </a:lnTo>
                  <a:lnTo>
                    <a:pt x="1331282" y="21432"/>
                  </a:lnTo>
                  <a:lnTo>
                    <a:pt x="1392576" y="28768"/>
                  </a:lnTo>
                  <a:lnTo>
                    <a:pt x="1450796" y="37047"/>
                  </a:lnTo>
                  <a:lnTo>
                    <a:pt x="1505707" y="46221"/>
                  </a:lnTo>
                  <a:lnTo>
                    <a:pt x="1557075" y="56240"/>
                  </a:lnTo>
                  <a:lnTo>
                    <a:pt x="1604665" y="67054"/>
                  </a:lnTo>
                  <a:lnTo>
                    <a:pt x="1648242" y="78614"/>
                  </a:lnTo>
                  <a:lnTo>
                    <a:pt x="1687572" y="90871"/>
                  </a:lnTo>
                  <a:lnTo>
                    <a:pt x="1752549" y="117277"/>
                  </a:lnTo>
                  <a:lnTo>
                    <a:pt x="1797719" y="145876"/>
                  </a:lnTo>
                  <a:lnTo>
                    <a:pt x="1821204" y="176274"/>
                  </a:lnTo>
                  <a:lnTo>
                    <a:pt x="1824227" y="192023"/>
                  </a:lnTo>
                  <a:lnTo>
                    <a:pt x="1821204" y="207773"/>
                  </a:lnTo>
                  <a:lnTo>
                    <a:pt x="1797719" y="238171"/>
                  </a:lnTo>
                  <a:lnTo>
                    <a:pt x="1752549" y="266770"/>
                  </a:lnTo>
                  <a:lnTo>
                    <a:pt x="1687572" y="293176"/>
                  </a:lnTo>
                  <a:lnTo>
                    <a:pt x="1648242" y="305433"/>
                  </a:lnTo>
                  <a:lnTo>
                    <a:pt x="1604665" y="316993"/>
                  </a:lnTo>
                  <a:lnTo>
                    <a:pt x="1557075" y="327807"/>
                  </a:lnTo>
                  <a:lnTo>
                    <a:pt x="1505707" y="337826"/>
                  </a:lnTo>
                  <a:lnTo>
                    <a:pt x="1450796" y="347000"/>
                  </a:lnTo>
                  <a:lnTo>
                    <a:pt x="1392576" y="355279"/>
                  </a:lnTo>
                  <a:lnTo>
                    <a:pt x="1331282" y="362615"/>
                  </a:lnTo>
                  <a:lnTo>
                    <a:pt x="1267149" y="368958"/>
                  </a:lnTo>
                  <a:lnTo>
                    <a:pt x="1200412" y="374259"/>
                  </a:lnTo>
                  <a:lnTo>
                    <a:pt x="1131305" y="378467"/>
                  </a:lnTo>
                  <a:lnTo>
                    <a:pt x="1060063" y="381534"/>
                  </a:lnTo>
                  <a:lnTo>
                    <a:pt x="986921" y="383411"/>
                  </a:lnTo>
                  <a:lnTo>
                    <a:pt x="912113" y="384047"/>
                  </a:lnTo>
                  <a:lnTo>
                    <a:pt x="837306" y="383411"/>
                  </a:lnTo>
                  <a:lnTo>
                    <a:pt x="764164" y="381534"/>
                  </a:lnTo>
                  <a:lnTo>
                    <a:pt x="692922" y="378467"/>
                  </a:lnTo>
                  <a:lnTo>
                    <a:pt x="623815" y="374259"/>
                  </a:lnTo>
                  <a:lnTo>
                    <a:pt x="557078" y="368958"/>
                  </a:lnTo>
                  <a:lnTo>
                    <a:pt x="492945" y="362615"/>
                  </a:lnTo>
                  <a:lnTo>
                    <a:pt x="431651" y="355279"/>
                  </a:lnTo>
                  <a:lnTo>
                    <a:pt x="373431" y="347000"/>
                  </a:lnTo>
                  <a:lnTo>
                    <a:pt x="318520" y="337826"/>
                  </a:lnTo>
                  <a:lnTo>
                    <a:pt x="267152" y="327807"/>
                  </a:lnTo>
                  <a:lnTo>
                    <a:pt x="219562" y="316993"/>
                  </a:lnTo>
                  <a:lnTo>
                    <a:pt x="175985" y="305433"/>
                  </a:lnTo>
                  <a:lnTo>
                    <a:pt x="136655" y="293176"/>
                  </a:lnTo>
                  <a:lnTo>
                    <a:pt x="71678" y="266770"/>
                  </a:lnTo>
                  <a:lnTo>
                    <a:pt x="26508" y="238171"/>
                  </a:lnTo>
                  <a:lnTo>
                    <a:pt x="3023" y="207773"/>
                  </a:lnTo>
                  <a:lnTo>
                    <a:pt x="0" y="192023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69941" y="1748668"/>
            <a:ext cx="5229225" cy="3601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36550" algn="just">
              <a:lnSpc>
                <a:spcPct val="101699"/>
              </a:lnSpc>
              <a:spcBef>
                <a:spcPts val="90"/>
              </a:spcBef>
            </a:pPr>
            <a:r>
              <a:rPr sz="2100" spc="-140" dirty="0">
                <a:latin typeface="Trebuchet MS"/>
                <a:cs typeface="Trebuchet MS"/>
              </a:rPr>
              <a:t>You</a:t>
            </a:r>
            <a:r>
              <a:rPr sz="2100" spc="-2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need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-15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add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9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name,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institution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and email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for</a:t>
            </a:r>
            <a:r>
              <a:rPr sz="2100" spc="-15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each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author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“Author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List” section.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293370" algn="just">
              <a:lnSpc>
                <a:spcPct val="101499"/>
              </a:lnSpc>
            </a:pPr>
            <a:r>
              <a:rPr sz="2100" spc="-140" dirty="0">
                <a:latin typeface="Trebuchet MS"/>
                <a:cs typeface="Trebuchet MS"/>
              </a:rPr>
              <a:t>You</a:t>
            </a:r>
            <a:r>
              <a:rPr sz="2100" spc="-3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also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need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specify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corresponding author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for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your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article.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ct val="101400"/>
              </a:lnSpc>
            </a:pPr>
            <a:r>
              <a:rPr sz="2100" spc="-155" dirty="0">
                <a:latin typeface="Trebuchet MS"/>
                <a:cs typeface="Trebuchet MS"/>
              </a:rPr>
              <a:t>To</a:t>
            </a:r>
            <a:r>
              <a:rPr sz="2100" spc="-6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qualify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for</a:t>
            </a:r>
            <a:r>
              <a:rPr sz="2100" spc="-8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fee-</a:t>
            </a:r>
            <a:r>
              <a:rPr sz="2100" spc="-40" dirty="0">
                <a:latin typeface="Trebuchet MS"/>
                <a:cs typeface="Trebuchet MS"/>
              </a:rPr>
              <a:t>free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Open</a:t>
            </a:r>
            <a:r>
              <a:rPr sz="2100" spc="-229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Access </a:t>
            </a:r>
            <a:r>
              <a:rPr sz="2100" spc="-45" dirty="0">
                <a:latin typeface="Trebuchet MS"/>
                <a:cs typeface="Trebuchet MS"/>
              </a:rPr>
              <a:t>publishing,</a:t>
            </a:r>
            <a:r>
              <a:rPr sz="2100" spc="-8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corresponding</a:t>
            </a:r>
            <a:r>
              <a:rPr sz="2100" spc="-85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author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must</a:t>
            </a:r>
            <a:r>
              <a:rPr sz="2100" spc="5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  <a:hlinkClick r:id="rId6"/>
              </a:rPr>
              <a:t>be</a:t>
            </a:r>
            <a:r>
              <a:rPr sz="2100" spc="-105" dirty="0">
                <a:latin typeface="Trebuchet MS"/>
                <a:cs typeface="Trebuchet MS"/>
                <a:hlinkClick r:id="rId6"/>
              </a:rPr>
              <a:t> </a:t>
            </a:r>
            <a:r>
              <a:rPr sz="2100" spc="-40" dirty="0">
                <a:latin typeface="Trebuchet MS"/>
                <a:cs typeface="Trebuchet MS"/>
                <a:hlinkClick r:id="rId6"/>
              </a:rPr>
              <a:t>affiliated</a:t>
            </a:r>
            <a:r>
              <a:rPr sz="2100" spc="-125" dirty="0">
                <a:latin typeface="Trebuchet MS"/>
                <a:cs typeface="Trebuchet MS"/>
                <a:hlinkClick r:id="rId6"/>
              </a:rPr>
              <a:t> </a:t>
            </a:r>
            <a:r>
              <a:rPr sz="2100" spc="-25" dirty="0">
                <a:latin typeface="Trebuchet MS"/>
                <a:cs typeface="Trebuchet MS"/>
                <a:hlinkClick r:id="rId6"/>
              </a:rPr>
              <a:t>with</a:t>
            </a:r>
            <a:r>
              <a:rPr sz="2100" spc="-100" dirty="0">
                <a:latin typeface="Trebuchet MS"/>
                <a:cs typeface="Trebuchet MS"/>
                <a:hlinkClick r:id="rId6"/>
              </a:rPr>
              <a:t> </a:t>
            </a:r>
            <a:r>
              <a:rPr sz="2100" dirty="0">
                <a:latin typeface="Trebuchet MS"/>
                <a:cs typeface="Trebuchet MS"/>
                <a:hlinkClick r:id="rId6"/>
              </a:rPr>
              <a:t>an</a:t>
            </a:r>
            <a:r>
              <a:rPr sz="2100" spc="-105" dirty="0">
                <a:latin typeface="Trebuchet MS"/>
                <a:cs typeface="Trebuchet MS"/>
                <a:hlinkClick r:id="rId6"/>
              </a:rPr>
              <a:t> </a:t>
            </a:r>
            <a:r>
              <a:rPr sz="21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institution</a:t>
            </a:r>
            <a:r>
              <a:rPr sz="2100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1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which</a:t>
            </a:r>
            <a:r>
              <a:rPr sz="2100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is</a:t>
            </a:r>
            <a:r>
              <a:rPr sz="2100" spc="-25" dirty="0">
                <a:solidFill>
                  <a:srgbClr val="0000FF"/>
                </a:solidFill>
                <a:latin typeface="Trebuchet MS"/>
                <a:cs typeface="Trebuchet MS"/>
                <a:hlinkClick r:id="rId6"/>
              </a:rPr>
              <a:t> </a:t>
            </a:r>
            <a:r>
              <a:rPr sz="21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participating</a:t>
            </a:r>
            <a:r>
              <a:rPr sz="2100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in</a:t>
            </a:r>
            <a:r>
              <a:rPr sz="21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our</a:t>
            </a:r>
            <a:r>
              <a:rPr sz="21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1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Read</a:t>
            </a:r>
            <a:r>
              <a:rPr sz="2100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&amp;</a:t>
            </a:r>
            <a:r>
              <a:rPr sz="21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1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Publish</a:t>
            </a:r>
            <a:r>
              <a:rPr sz="2100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initiative</a:t>
            </a:r>
            <a:r>
              <a:rPr sz="2100" spc="-25" dirty="0">
                <a:latin typeface="Trebuchet MS"/>
                <a:cs typeface="Trebuchet MS"/>
              </a:rPr>
              <a:t>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724" y="334816"/>
            <a:ext cx="375792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85" dirty="0"/>
              <a:t>The</a:t>
            </a:r>
            <a:r>
              <a:rPr sz="2500" spc="-155" dirty="0"/>
              <a:t> </a:t>
            </a:r>
            <a:r>
              <a:rPr sz="2500" spc="-100" dirty="0"/>
              <a:t>“Open</a:t>
            </a:r>
            <a:r>
              <a:rPr sz="2500" spc="-315" dirty="0"/>
              <a:t> </a:t>
            </a:r>
            <a:r>
              <a:rPr sz="2500" spc="-100" dirty="0"/>
              <a:t>Access”</a:t>
            </a:r>
            <a:r>
              <a:rPr sz="2500" spc="-190" dirty="0"/>
              <a:t> </a:t>
            </a:r>
            <a:r>
              <a:rPr sz="2500" spc="-55" dirty="0"/>
              <a:t>section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7030211" y="1808988"/>
            <a:ext cx="4642485" cy="3778250"/>
            <a:chOff x="7030211" y="1808988"/>
            <a:chExt cx="4642485" cy="3778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0211" y="1808988"/>
              <a:ext cx="4642103" cy="3777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6119" y="1834896"/>
              <a:ext cx="4535423" cy="3671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017001" y="3705605"/>
              <a:ext cx="1824355" cy="384175"/>
            </a:xfrm>
            <a:custGeom>
              <a:avLst/>
              <a:gdLst/>
              <a:ahLst/>
              <a:cxnLst/>
              <a:rect l="l" t="t" r="r" b="b"/>
              <a:pathLst>
                <a:path w="1824354" h="384175">
                  <a:moveTo>
                    <a:pt x="0" y="192024"/>
                  </a:moveTo>
                  <a:lnTo>
                    <a:pt x="26508" y="145876"/>
                  </a:lnTo>
                  <a:lnTo>
                    <a:pt x="71678" y="117277"/>
                  </a:lnTo>
                  <a:lnTo>
                    <a:pt x="136655" y="90871"/>
                  </a:lnTo>
                  <a:lnTo>
                    <a:pt x="175985" y="78614"/>
                  </a:lnTo>
                  <a:lnTo>
                    <a:pt x="219562" y="67054"/>
                  </a:lnTo>
                  <a:lnTo>
                    <a:pt x="267152" y="56240"/>
                  </a:lnTo>
                  <a:lnTo>
                    <a:pt x="318520" y="46221"/>
                  </a:lnTo>
                  <a:lnTo>
                    <a:pt x="373431" y="37047"/>
                  </a:lnTo>
                  <a:lnTo>
                    <a:pt x="431651" y="28768"/>
                  </a:lnTo>
                  <a:lnTo>
                    <a:pt x="492945" y="21432"/>
                  </a:lnTo>
                  <a:lnTo>
                    <a:pt x="557078" y="15089"/>
                  </a:lnTo>
                  <a:lnTo>
                    <a:pt x="623815" y="9788"/>
                  </a:lnTo>
                  <a:lnTo>
                    <a:pt x="692922" y="5580"/>
                  </a:lnTo>
                  <a:lnTo>
                    <a:pt x="764164" y="2513"/>
                  </a:lnTo>
                  <a:lnTo>
                    <a:pt x="837306" y="636"/>
                  </a:lnTo>
                  <a:lnTo>
                    <a:pt x="912113" y="0"/>
                  </a:lnTo>
                  <a:lnTo>
                    <a:pt x="986921" y="636"/>
                  </a:lnTo>
                  <a:lnTo>
                    <a:pt x="1060063" y="2513"/>
                  </a:lnTo>
                  <a:lnTo>
                    <a:pt x="1131305" y="5580"/>
                  </a:lnTo>
                  <a:lnTo>
                    <a:pt x="1200412" y="9788"/>
                  </a:lnTo>
                  <a:lnTo>
                    <a:pt x="1267149" y="15089"/>
                  </a:lnTo>
                  <a:lnTo>
                    <a:pt x="1331282" y="21432"/>
                  </a:lnTo>
                  <a:lnTo>
                    <a:pt x="1392576" y="28768"/>
                  </a:lnTo>
                  <a:lnTo>
                    <a:pt x="1450796" y="37047"/>
                  </a:lnTo>
                  <a:lnTo>
                    <a:pt x="1505707" y="46221"/>
                  </a:lnTo>
                  <a:lnTo>
                    <a:pt x="1557075" y="56240"/>
                  </a:lnTo>
                  <a:lnTo>
                    <a:pt x="1604665" y="67054"/>
                  </a:lnTo>
                  <a:lnTo>
                    <a:pt x="1648242" y="78614"/>
                  </a:lnTo>
                  <a:lnTo>
                    <a:pt x="1687572" y="90871"/>
                  </a:lnTo>
                  <a:lnTo>
                    <a:pt x="1752549" y="117277"/>
                  </a:lnTo>
                  <a:lnTo>
                    <a:pt x="1797719" y="145876"/>
                  </a:lnTo>
                  <a:lnTo>
                    <a:pt x="1821204" y="176274"/>
                  </a:lnTo>
                  <a:lnTo>
                    <a:pt x="1824227" y="192024"/>
                  </a:lnTo>
                  <a:lnTo>
                    <a:pt x="1821204" y="207773"/>
                  </a:lnTo>
                  <a:lnTo>
                    <a:pt x="1797719" y="238171"/>
                  </a:lnTo>
                  <a:lnTo>
                    <a:pt x="1752549" y="266770"/>
                  </a:lnTo>
                  <a:lnTo>
                    <a:pt x="1687572" y="293176"/>
                  </a:lnTo>
                  <a:lnTo>
                    <a:pt x="1648242" y="305433"/>
                  </a:lnTo>
                  <a:lnTo>
                    <a:pt x="1604665" y="316993"/>
                  </a:lnTo>
                  <a:lnTo>
                    <a:pt x="1557075" y="327807"/>
                  </a:lnTo>
                  <a:lnTo>
                    <a:pt x="1505707" y="337826"/>
                  </a:lnTo>
                  <a:lnTo>
                    <a:pt x="1450796" y="347000"/>
                  </a:lnTo>
                  <a:lnTo>
                    <a:pt x="1392576" y="355279"/>
                  </a:lnTo>
                  <a:lnTo>
                    <a:pt x="1331282" y="362615"/>
                  </a:lnTo>
                  <a:lnTo>
                    <a:pt x="1267149" y="368958"/>
                  </a:lnTo>
                  <a:lnTo>
                    <a:pt x="1200412" y="374259"/>
                  </a:lnTo>
                  <a:lnTo>
                    <a:pt x="1131305" y="378467"/>
                  </a:lnTo>
                  <a:lnTo>
                    <a:pt x="1060063" y="381534"/>
                  </a:lnTo>
                  <a:lnTo>
                    <a:pt x="986921" y="383411"/>
                  </a:lnTo>
                  <a:lnTo>
                    <a:pt x="912113" y="384048"/>
                  </a:lnTo>
                  <a:lnTo>
                    <a:pt x="837306" y="383411"/>
                  </a:lnTo>
                  <a:lnTo>
                    <a:pt x="764164" y="381534"/>
                  </a:lnTo>
                  <a:lnTo>
                    <a:pt x="692922" y="378467"/>
                  </a:lnTo>
                  <a:lnTo>
                    <a:pt x="623815" y="374259"/>
                  </a:lnTo>
                  <a:lnTo>
                    <a:pt x="557078" y="368958"/>
                  </a:lnTo>
                  <a:lnTo>
                    <a:pt x="492945" y="362615"/>
                  </a:lnTo>
                  <a:lnTo>
                    <a:pt x="431651" y="355279"/>
                  </a:lnTo>
                  <a:lnTo>
                    <a:pt x="373431" y="347000"/>
                  </a:lnTo>
                  <a:lnTo>
                    <a:pt x="318520" y="337826"/>
                  </a:lnTo>
                  <a:lnTo>
                    <a:pt x="267152" y="327807"/>
                  </a:lnTo>
                  <a:lnTo>
                    <a:pt x="219562" y="316993"/>
                  </a:lnTo>
                  <a:lnTo>
                    <a:pt x="175985" y="305433"/>
                  </a:lnTo>
                  <a:lnTo>
                    <a:pt x="136655" y="293176"/>
                  </a:lnTo>
                  <a:lnTo>
                    <a:pt x="71678" y="266770"/>
                  </a:lnTo>
                  <a:lnTo>
                    <a:pt x="26508" y="238171"/>
                  </a:lnTo>
                  <a:lnTo>
                    <a:pt x="3023" y="207773"/>
                  </a:lnTo>
                  <a:lnTo>
                    <a:pt x="0" y="192024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13013" y="4414266"/>
              <a:ext cx="1824355" cy="384175"/>
            </a:xfrm>
            <a:custGeom>
              <a:avLst/>
              <a:gdLst/>
              <a:ahLst/>
              <a:cxnLst/>
              <a:rect l="l" t="t" r="r" b="b"/>
              <a:pathLst>
                <a:path w="1824354" h="384175">
                  <a:moveTo>
                    <a:pt x="0" y="192024"/>
                  </a:moveTo>
                  <a:lnTo>
                    <a:pt x="26508" y="145876"/>
                  </a:lnTo>
                  <a:lnTo>
                    <a:pt x="71678" y="117277"/>
                  </a:lnTo>
                  <a:lnTo>
                    <a:pt x="136655" y="90871"/>
                  </a:lnTo>
                  <a:lnTo>
                    <a:pt x="175985" y="78614"/>
                  </a:lnTo>
                  <a:lnTo>
                    <a:pt x="219562" y="67054"/>
                  </a:lnTo>
                  <a:lnTo>
                    <a:pt x="267152" y="56240"/>
                  </a:lnTo>
                  <a:lnTo>
                    <a:pt x="318520" y="46221"/>
                  </a:lnTo>
                  <a:lnTo>
                    <a:pt x="373431" y="37047"/>
                  </a:lnTo>
                  <a:lnTo>
                    <a:pt x="431651" y="28768"/>
                  </a:lnTo>
                  <a:lnTo>
                    <a:pt x="492945" y="21432"/>
                  </a:lnTo>
                  <a:lnTo>
                    <a:pt x="557078" y="15089"/>
                  </a:lnTo>
                  <a:lnTo>
                    <a:pt x="623815" y="9788"/>
                  </a:lnTo>
                  <a:lnTo>
                    <a:pt x="692922" y="5580"/>
                  </a:lnTo>
                  <a:lnTo>
                    <a:pt x="764164" y="2513"/>
                  </a:lnTo>
                  <a:lnTo>
                    <a:pt x="837306" y="636"/>
                  </a:lnTo>
                  <a:lnTo>
                    <a:pt x="912113" y="0"/>
                  </a:lnTo>
                  <a:lnTo>
                    <a:pt x="986921" y="636"/>
                  </a:lnTo>
                  <a:lnTo>
                    <a:pt x="1060063" y="2513"/>
                  </a:lnTo>
                  <a:lnTo>
                    <a:pt x="1131305" y="5580"/>
                  </a:lnTo>
                  <a:lnTo>
                    <a:pt x="1200412" y="9788"/>
                  </a:lnTo>
                  <a:lnTo>
                    <a:pt x="1267149" y="15089"/>
                  </a:lnTo>
                  <a:lnTo>
                    <a:pt x="1331282" y="21432"/>
                  </a:lnTo>
                  <a:lnTo>
                    <a:pt x="1392576" y="28768"/>
                  </a:lnTo>
                  <a:lnTo>
                    <a:pt x="1450796" y="37047"/>
                  </a:lnTo>
                  <a:lnTo>
                    <a:pt x="1505707" y="46221"/>
                  </a:lnTo>
                  <a:lnTo>
                    <a:pt x="1557075" y="56240"/>
                  </a:lnTo>
                  <a:lnTo>
                    <a:pt x="1604665" y="67054"/>
                  </a:lnTo>
                  <a:lnTo>
                    <a:pt x="1648242" y="78614"/>
                  </a:lnTo>
                  <a:lnTo>
                    <a:pt x="1687572" y="90871"/>
                  </a:lnTo>
                  <a:lnTo>
                    <a:pt x="1752549" y="117277"/>
                  </a:lnTo>
                  <a:lnTo>
                    <a:pt x="1797719" y="145876"/>
                  </a:lnTo>
                  <a:lnTo>
                    <a:pt x="1821204" y="176274"/>
                  </a:lnTo>
                  <a:lnTo>
                    <a:pt x="1824227" y="192024"/>
                  </a:lnTo>
                  <a:lnTo>
                    <a:pt x="1821204" y="207773"/>
                  </a:lnTo>
                  <a:lnTo>
                    <a:pt x="1797719" y="238171"/>
                  </a:lnTo>
                  <a:lnTo>
                    <a:pt x="1752549" y="266770"/>
                  </a:lnTo>
                  <a:lnTo>
                    <a:pt x="1687572" y="293176"/>
                  </a:lnTo>
                  <a:lnTo>
                    <a:pt x="1648242" y="305433"/>
                  </a:lnTo>
                  <a:lnTo>
                    <a:pt x="1604665" y="316993"/>
                  </a:lnTo>
                  <a:lnTo>
                    <a:pt x="1557075" y="327807"/>
                  </a:lnTo>
                  <a:lnTo>
                    <a:pt x="1505707" y="337826"/>
                  </a:lnTo>
                  <a:lnTo>
                    <a:pt x="1450796" y="347000"/>
                  </a:lnTo>
                  <a:lnTo>
                    <a:pt x="1392576" y="355279"/>
                  </a:lnTo>
                  <a:lnTo>
                    <a:pt x="1331282" y="362615"/>
                  </a:lnTo>
                  <a:lnTo>
                    <a:pt x="1267149" y="368958"/>
                  </a:lnTo>
                  <a:lnTo>
                    <a:pt x="1200412" y="374259"/>
                  </a:lnTo>
                  <a:lnTo>
                    <a:pt x="1131305" y="378467"/>
                  </a:lnTo>
                  <a:lnTo>
                    <a:pt x="1060063" y="381534"/>
                  </a:lnTo>
                  <a:lnTo>
                    <a:pt x="986921" y="383411"/>
                  </a:lnTo>
                  <a:lnTo>
                    <a:pt x="912113" y="384048"/>
                  </a:lnTo>
                  <a:lnTo>
                    <a:pt x="837306" y="383411"/>
                  </a:lnTo>
                  <a:lnTo>
                    <a:pt x="764164" y="381534"/>
                  </a:lnTo>
                  <a:lnTo>
                    <a:pt x="692922" y="378467"/>
                  </a:lnTo>
                  <a:lnTo>
                    <a:pt x="623815" y="374259"/>
                  </a:lnTo>
                  <a:lnTo>
                    <a:pt x="557078" y="368958"/>
                  </a:lnTo>
                  <a:lnTo>
                    <a:pt x="492945" y="362615"/>
                  </a:lnTo>
                  <a:lnTo>
                    <a:pt x="431651" y="355279"/>
                  </a:lnTo>
                  <a:lnTo>
                    <a:pt x="373431" y="347000"/>
                  </a:lnTo>
                  <a:lnTo>
                    <a:pt x="318520" y="337826"/>
                  </a:lnTo>
                  <a:lnTo>
                    <a:pt x="267152" y="327807"/>
                  </a:lnTo>
                  <a:lnTo>
                    <a:pt x="219562" y="316993"/>
                  </a:lnTo>
                  <a:lnTo>
                    <a:pt x="175985" y="305433"/>
                  </a:lnTo>
                  <a:lnTo>
                    <a:pt x="136655" y="293176"/>
                  </a:lnTo>
                  <a:lnTo>
                    <a:pt x="71678" y="266770"/>
                  </a:lnTo>
                  <a:lnTo>
                    <a:pt x="26508" y="238171"/>
                  </a:lnTo>
                  <a:lnTo>
                    <a:pt x="3023" y="207773"/>
                  </a:lnTo>
                  <a:lnTo>
                    <a:pt x="0" y="192024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69990" y="1748668"/>
            <a:ext cx="5197475" cy="1977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2100" spc="-10" dirty="0">
                <a:latin typeface="Trebuchet MS"/>
                <a:cs typeface="Trebuchet MS"/>
              </a:rPr>
              <a:t>If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your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article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eligible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for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free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Open</a:t>
            </a:r>
            <a:r>
              <a:rPr sz="2100" spc="-24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Access </a:t>
            </a:r>
            <a:r>
              <a:rPr sz="2100" spc="-45" dirty="0">
                <a:latin typeface="Trebuchet MS"/>
                <a:cs typeface="Trebuchet MS"/>
              </a:rPr>
              <a:t>publication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under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</a:t>
            </a:r>
            <a:r>
              <a:rPr sz="2100" spc="-65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Read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&amp;</a:t>
            </a:r>
            <a:r>
              <a:rPr sz="2100" spc="-7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Publish </a:t>
            </a:r>
            <a:r>
              <a:rPr sz="2100" spc="-35" dirty="0">
                <a:latin typeface="Trebuchet MS"/>
                <a:cs typeface="Trebuchet MS"/>
              </a:rPr>
              <a:t>agreement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with</a:t>
            </a:r>
            <a:r>
              <a:rPr sz="2100" spc="-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participating</a:t>
            </a:r>
            <a:r>
              <a:rPr sz="21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2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institution</a:t>
            </a:r>
            <a:r>
              <a:rPr sz="2100" spc="-10" dirty="0">
                <a:latin typeface="Trebuchet MS"/>
                <a:cs typeface="Trebuchet MS"/>
              </a:rPr>
              <a:t>, </a:t>
            </a:r>
            <a:r>
              <a:rPr sz="2100" spc="-40" dirty="0">
                <a:latin typeface="Trebuchet MS"/>
                <a:cs typeface="Trebuchet MS"/>
              </a:rPr>
              <a:t>select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“Gold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Open</a:t>
            </a:r>
            <a:r>
              <a:rPr sz="2100" spc="-22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Access/CC-</a:t>
            </a:r>
            <a:r>
              <a:rPr sz="2100" spc="-25" dirty="0">
                <a:latin typeface="Trebuchet MS"/>
                <a:cs typeface="Trebuchet MS"/>
              </a:rPr>
              <a:t>BY”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and</a:t>
            </a:r>
            <a:r>
              <a:rPr sz="2100" spc="-4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“Read </a:t>
            </a:r>
            <a:r>
              <a:rPr sz="2100" dirty="0">
                <a:latin typeface="Trebuchet MS"/>
                <a:cs typeface="Trebuchet MS"/>
              </a:rPr>
              <a:t>&amp;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Publish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fee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waiver”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“Questions” </a:t>
            </a:r>
            <a:r>
              <a:rPr sz="2100" spc="-40" dirty="0">
                <a:latin typeface="Trebuchet MS"/>
                <a:cs typeface="Trebuchet MS"/>
              </a:rPr>
              <a:t>section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submission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process.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805" y="308908"/>
            <a:ext cx="422275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Post-</a:t>
            </a:r>
            <a:r>
              <a:rPr spc="-95" dirty="0"/>
              <a:t>submission</a:t>
            </a:r>
            <a:r>
              <a:rPr spc="-170" dirty="0"/>
              <a:t> </a:t>
            </a:r>
            <a:r>
              <a:rPr spc="-80" dirty="0"/>
              <a:t>peer</a:t>
            </a:r>
            <a:r>
              <a:rPr spc="-140" dirty="0"/>
              <a:t> </a:t>
            </a:r>
            <a:r>
              <a:rPr spc="-20" dirty="0"/>
              <a:t>review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958" y="1511433"/>
            <a:ext cx="5584190" cy="49034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4825">
              <a:lnSpc>
                <a:spcPct val="101899"/>
              </a:lnSpc>
              <a:spcBef>
                <a:spcPts val="85"/>
              </a:spcBef>
            </a:pPr>
            <a:r>
              <a:rPr sz="2100" spc="-50" dirty="0">
                <a:latin typeface="Trebuchet MS"/>
                <a:cs typeface="Trebuchet MS"/>
              </a:rPr>
              <a:t>Once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have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submitted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your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article,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it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will </a:t>
            </a:r>
            <a:r>
              <a:rPr sz="2100" spc="-55" dirty="0">
                <a:latin typeface="Trebuchet MS"/>
                <a:cs typeface="Trebuchet MS"/>
              </a:rPr>
              <a:t>undergo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peer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review.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596265">
              <a:lnSpc>
                <a:spcPct val="101899"/>
              </a:lnSpc>
            </a:pPr>
            <a:r>
              <a:rPr sz="2100" spc="-75" dirty="0">
                <a:latin typeface="Trebuchet MS"/>
                <a:cs typeface="Trebuchet MS"/>
              </a:rPr>
              <a:t>We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will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let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know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by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email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whether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your </a:t>
            </a:r>
            <a:r>
              <a:rPr sz="2100" spc="-60" dirty="0">
                <a:latin typeface="Trebuchet MS"/>
                <a:cs typeface="Trebuchet MS"/>
              </a:rPr>
              <a:t>article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has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been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accepted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for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publication.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ct val="101699"/>
              </a:lnSpc>
            </a:pPr>
            <a:r>
              <a:rPr sz="2100" spc="-35" dirty="0">
                <a:latin typeface="Trebuchet MS"/>
                <a:cs typeface="Trebuchet MS"/>
              </a:rPr>
              <a:t>If</a:t>
            </a:r>
            <a:r>
              <a:rPr sz="2100" spc="-145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it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has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been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accepted,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will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need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to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sign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and </a:t>
            </a:r>
            <a:r>
              <a:rPr sz="2100" spc="-60" dirty="0">
                <a:latin typeface="Trebuchet MS"/>
                <a:cs typeface="Trebuchet MS"/>
              </a:rPr>
              <a:t>return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the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65" dirty="0">
                <a:latin typeface="Trebuchet MS"/>
                <a:cs typeface="Trebuchet MS"/>
              </a:rPr>
              <a:t>Publication</a:t>
            </a:r>
            <a:r>
              <a:rPr sz="2100" spc="-225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Agreement</a:t>
            </a:r>
            <a:r>
              <a:rPr sz="2100" spc="-9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in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your </a:t>
            </a:r>
            <a:r>
              <a:rPr sz="2100" spc="-70" dirty="0">
                <a:latin typeface="Trebuchet MS"/>
                <a:cs typeface="Trebuchet MS"/>
              </a:rPr>
              <a:t>Bench&gt;Press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“Author</a:t>
            </a:r>
            <a:r>
              <a:rPr sz="2100" spc="-21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Area”.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45085">
              <a:lnSpc>
                <a:spcPct val="101699"/>
              </a:lnSpc>
            </a:pPr>
            <a:r>
              <a:rPr sz="2100" spc="-75" dirty="0">
                <a:latin typeface="Trebuchet MS"/>
                <a:cs typeface="Trebuchet MS"/>
              </a:rPr>
              <a:t>We</a:t>
            </a:r>
            <a:r>
              <a:rPr sz="2100" spc="-145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will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then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email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link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to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our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RightsLink </a:t>
            </a:r>
            <a:r>
              <a:rPr sz="2100" spc="-50" dirty="0">
                <a:latin typeface="Trebuchet MS"/>
                <a:cs typeface="Trebuchet MS"/>
              </a:rPr>
              <a:t>system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and,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if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the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institution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of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the </a:t>
            </a:r>
            <a:r>
              <a:rPr sz="2100" spc="-65" dirty="0">
                <a:latin typeface="Trebuchet MS"/>
                <a:cs typeface="Trebuchet MS"/>
              </a:rPr>
              <a:t>corresponding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author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is</a:t>
            </a:r>
            <a:r>
              <a:rPr sz="2100" spc="-90" dirty="0">
                <a:latin typeface="Trebuchet MS"/>
                <a:cs typeface="Trebuchet MS"/>
              </a:rPr>
              <a:t> </a:t>
            </a:r>
            <a:r>
              <a:rPr sz="2100" spc="-65" dirty="0">
                <a:latin typeface="Trebuchet MS"/>
                <a:cs typeface="Trebuchet MS"/>
              </a:rPr>
              <a:t>participating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in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our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Read </a:t>
            </a:r>
            <a:r>
              <a:rPr sz="2100" dirty="0">
                <a:latin typeface="Trebuchet MS"/>
                <a:cs typeface="Trebuchet MS"/>
              </a:rPr>
              <a:t>&amp;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Publish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agreement,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an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automatic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70" dirty="0">
                <a:latin typeface="Trebuchet MS"/>
                <a:cs typeface="Trebuchet MS"/>
              </a:rPr>
              <a:t>fee-</a:t>
            </a:r>
            <a:r>
              <a:rPr sz="2100" spc="-10" dirty="0">
                <a:latin typeface="Trebuchet MS"/>
                <a:cs typeface="Trebuchet MS"/>
              </a:rPr>
              <a:t>waiver </a:t>
            </a:r>
            <a:r>
              <a:rPr sz="2100" spc="-55" dirty="0">
                <a:latin typeface="Trebuchet MS"/>
                <a:cs typeface="Trebuchet MS"/>
              </a:rPr>
              <a:t>will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be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applied.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98435" y="2084832"/>
            <a:ext cx="4488180" cy="3395979"/>
            <a:chOff x="7298435" y="2084832"/>
            <a:chExt cx="4488180" cy="33959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8435" y="2084832"/>
              <a:ext cx="4488179" cy="33954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7959" y="2110740"/>
              <a:ext cx="4348715" cy="3288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78067" y="1546860"/>
            <a:ext cx="5928360" cy="5069205"/>
            <a:chOff x="5878067" y="1546860"/>
            <a:chExt cx="5928360" cy="5069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1299" y="1546860"/>
              <a:ext cx="4892039" cy="24597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7207" y="1572767"/>
              <a:ext cx="4785359" cy="23530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8067" y="3595116"/>
              <a:ext cx="4331207" cy="2613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3976" y="3621024"/>
              <a:ext cx="4224527" cy="25069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72071" y="2660903"/>
              <a:ext cx="2592705" cy="192405"/>
            </a:xfrm>
            <a:custGeom>
              <a:avLst/>
              <a:gdLst/>
              <a:ahLst/>
              <a:cxnLst/>
              <a:rect l="l" t="t" r="r" b="b"/>
              <a:pathLst>
                <a:path w="2592704" h="192405">
                  <a:moveTo>
                    <a:pt x="0" y="32003"/>
                  </a:moveTo>
                  <a:lnTo>
                    <a:pt x="2514" y="19545"/>
                  </a:lnTo>
                  <a:lnTo>
                    <a:pt x="9372" y="9372"/>
                  </a:lnTo>
                  <a:lnTo>
                    <a:pt x="19545" y="2514"/>
                  </a:lnTo>
                  <a:lnTo>
                    <a:pt x="32004" y="0"/>
                  </a:lnTo>
                  <a:lnTo>
                    <a:pt x="2560320" y="0"/>
                  </a:lnTo>
                  <a:lnTo>
                    <a:pt x="2572778" y="2514"/>
                  </a:lnTo>
                  <a:lnTo>
                    <a:pt x="2582951" y="9372"/>
                  </a:lnTo>
                  <a:lnTo>
                    <a:pt x="2589809" y="19545"/>
                  </a:lnTo>
                  <a:lnTo>
                    <a:pt x="2592324" y="32003"/>
                  </a:lnTo>
                  <a:lnTo>
                    <a:pt x="2592324" y="160019"/>
                  </a:lnTo>
                  <a:lnTo>
                    <a:pt x="2589809" y="172478"/>
                  </a:lnTo>
                  <a:lnTo>
                    <a:pt x="2582951" y="182651"/>
                  </a:lnTo>
                  <a:lnTo>
                    <a:pt x="2572778" y="189509"/>
                  </a:lnTo>
                  <a:lnTo>
                    <a:pt x="2560320" y="192023"/>
                  </a:lnTo>
                  <a:lnTo>
                    <a:pt x="32004" y="192023"/>
                  </a:lnTo>
                  <a:lnTo>
                    <a:pt x="19545" y="189509"/>
                  </a:lnTo>
                  <a:lnTo>
                    <a:pt x="9372" y="182651"/>
                  </a:lnTo>
                  <a:lnTo>
                    <a:pt x="2514" y="172478"/>
                  </a:lnTo>
                  <a:lnTo>
                    <a:pt x="0" y="160019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D225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24515" y="3044953"/>
              <a:ext cx="768350" cy="192405"/>
            </a:xfrm>
            <a:custGeom>
              <a:avLst/>
              <a:gdLst/>
              <a:ahLst/>
              <a:cxnLst/>
              <a:rect l="l" t="t" r="r" b="b"/>
              <a:pathLst>
                <a:path w="768350" h="192405">
                  <a:moveTo>
                    <a:pt x="736092" y="0"/>
                  </a:moveTo>
                  <a:lnTo>
                    <a:pt x="32004" y="0"/>
                  </a:lnTo>
                  <a:lnTo>
                    <a:pt x="19545" y="2514"/>
                  </a:lnTo>
                  <a:lnTo>
                    <a:pt x="9372" y="9372"/>
                  </a:lnTo>
                  <a:lnTo>
                    <a:pt x="2514" y="19545"/>
                  </a:lnTo>
                  <a:lnTo>
                    <a:pt x="0" y="32003"/>
                  </a:lnTo>
                  <a:lnTo>
                    <a:pt x="0" y="160019"/>
                  </a:lnTo>
                  <a:lnTo>
                    <a:pt x="2514" y="172478"/>
                  </a:lnTo>
                  <a:lnTo>
                    <a:pt x="9372" y="182651"/>
                  </a:lnTo>
                  <a:lnTo>
                    <a:pt x="19545" y="189509"/>
                  </a:lnTo>
                  <a:lnTo>
                    <a:pt x="32004" y="192023"/>
                  </a:lnTo>
                  <a:lnTo>
                    <a:pt x="736092" y="192023"/>
                  </a:lnTo>
                  <a:lnTo>
                    <a:pt x="748550" y="189509"/>
                  </a:lnTo>
                  <a:lnTo>
                    <a:pt x="758723" y="182651"/>
                  </a:lnTo>
                  <a:lnTo>
                    <a:pt x="765581" y="172478"/>
                  </a:lnTo>
                  <a:lnTo>
                    <a:pt x="768096" y="160019"/>
                  </a:lnTo>
                  <a:lnTo>
                    <a:pt x="768096" y="32003"/>
                  </a:lnTo>
                  <a:lnTo>
                    <a:pt x="765581" y="19545"/>
                  </a:lnTo>
                  <a:lnTo>
                    <a:pt x="758723" y="9372"/>
                  </a:lnTo>
                  <a:lnTo>
                    <a:pt x="748550" y="2514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24515" y="3044953"/>
              <a:ext cx="768350" cy="192405"/>
            </a:xfrm>
            <a:custGeom>
              <a:avLst/>
              <a:gdLst/>
              <a:ahLst/>
              <a:cxnLst/>
              <a:rect l="l" t="t" r="r" b="b"/>
              <a:pathLst>
                <a:path w="768350" h="192405">
                  <a:moveTo>
                    <a:pt x="0" y="32003"/>
                  </a:moveTo>
                  <a:lnTo>
                    <a:pt x="2514" y="19545"/>
                  </a:lnTo>
                  <a:lnTo>
                    <a:pt x="9372" y="9372"/>
                  </a:lnTo>
                  <a:lnTo>
                    <a:pt x="19545" y="2514"/>
                  </a:lnTo>
                  <a:lnTo>
                    <a:pt x="32004" y="0"/>
                  </a:lnTo>
                  <a:lnTo>
                    <a:pt x="736092" y="0"/>
                  </a:lnTo>
                  <a:lnTo>
                    <a:pt x="748550" y="2514"/>
                  </a:lnTo>
                  <a:lnTo>
                    <a:pt x="758723" y="9372"/>
                  </a:lnTo>
                  <a:lnTo>
                    <a:pt x="765581" y="19545"/>
                  </a:lnTo>
                  <a:lnTo>
                    <a:pt x="768096" y="32003"/>
                  </a:lnTo>
                  <a:lnTo>
                    <a:pt x="768096" y="160019"/>
                  </a:lnTo>
                  <a:lnTo>
                    <a:pt x="765581" y="172478"/>
                  </a:lnTo>
                  <a:lnTo>
                    <a:pt x="758723" y="182651"/>
                  </a:lnTo>
                  <a:lnTo>
                    <a:pt x="748550" y="189509"/>
                  </a:lnTo>
                  <a:lnTo>
                    <a:pt x="736092" y="192023"/>
                  </a:lnTo>
                  <a:lnTo>
                    <a:pt x="32004" y="192023"/>
                  </a:lnTo>
                  <a:lnTo>
                    <a:pt x="19545" y="189509"/>
                  </a:lnTo>
                  <a:lnTo>
                    <a:pt x="9372" y="182651"/>
                  </a:lnTo>
                  <a:lnTo>
                    <a:pt x="2514" y="172478"/>
                  </a:lnTo>
                  <a:lnTo>
                    <a:pt x="0" y="160019"/>
                  </a:lnTo>
                  <a:lnTo>
                    <a:pt x="0" y="32003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52560" y="4875276"/>
              <a:ext cx="980440" cy="192405"/>
            </a:xfrm>
            <a:custGeom>
              <a:avLst/>
              <a:gdLst/>
              <a:ahLst/>
              <a:cxnLst/>
              <a:rect l="l" t="t" r="r" b="b"/>
              <a:pathLst>
                <a:path w="980440" h="192404">
                  <a:moveTo>
                    <a:pt x="947928" y="0"/>
                  </a:moveTo>
                  <a:lnTo>
                    <a:pt x="32004" y="0"/>
                  </a:lnTo>
                  <a:lnTo>
                    <a:pt x="19545" y="2514"/>
                  </a:lnTo>
                  <a:lnTo>
                    <a:pt x="9372" y="9372"/>
                  </a:lnTo>
                  <a:lnTo>
                    <a:pt x="2514" y="19545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4" y="172478"/>
                  </a:lnTo>
                  <a:lnTo>
                    <a:pt x="9372" y="182651"/>
                  </a:lnTo>
                  <a:lnTo>
                    <a:pt x="19545" y="189509"/>
                  </a:lnTo>
                  <a:lnTo>
                    <a:pt x="32004" y="192024"/>
                  </a:lnTo>
                  <a:lnTo>
                    <a:pt x="947928" y="192024"/>
                  </a:lnTo>
                  <a:lnTo>
                    <a:pt x="960386" y="189509"/>
                  </a:lnTo>
                  <a:lnTo>
                    <a:pt x="970559" y="182651"/>
                  </a:lnTo>
                  <a:lnTo>
                    <a:pt x="977417" y="172478"/>
                  </a:lnTo>
                  <a:lnTo>
                    <a:pt x="979932" y="160020"/>
                  </a:lnTo>
                  <a:lnTo>
                    <a:pt x="979932" y="32004"/>
                  </a:lnTo>
                  <a:lnTo>
                    <a:pt x="977417" y="19545"/>
                  </a:lnTo>
                  <a:lnTo>
                    <a:pt x="970559" y="9372"/>
                  </a:lnTo>
                  <a:lnTo>
                    <a:pt x="960386" y="2514"/>
                  </a:lnTo>
                  <a:lnTo>
                    <a:pt x="947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52560" y="4875276"/>
              <a:ext cx="980440" cy="192405"/>
            </a:xfrm>
            <a:custGeom>
              <a:avLst/>
              <a:gdLst/>
              <a:ahLst/>
              <a:cxnLst/>
              <a:rect l="l" t="t" r="r" b="b"/>
              <a:pathLst>
                <a:path w="980440" h="192404">
                  <a:moveTo>
                    <a:pt x="0" y="32004"/>
                  </a:moveTo>
                  <a:lnTo>
                    <a:pt x="2514" y="19545"/>
                  </a:lnTo>
                  <a:lnTo>
                    <a:pt x="9372" y="9372"/>
                  </a:lnTo>
                  <a:lnTo>
                    <a:pt x="19545" y="2514"/>
                  </a:lnTo>
                  <a:lnTo>
                    <a:pt x="32004" y="0"/>
                  </a:lnTo>
                  <a:lnTo>
                    <a:pt x="947928" y="0"/>
                  </a:lnTo>
                  <a:lnTo>
                    <a:pt x="960386" y="2514"/>
                  </a:lnTo>
                  <a:lnTo>
                    <a:pt x="970559" y="9372"/>
                  </a:lnTo>
                  <a:lnTo>
                    <a:pt x="977417" y="19545"/>
                  </a:lnTo>
                  <a:lnTo>
                    <a:pt x="979932" y="32004"/>
                  </a:lnTo>
                  <a:lnTo>
                    <a:pt x="979932" y="160020"/>
                  </a:lnTo>
                  <a:lnTo>
                    <a:pt x="977417" y="172478"/>
                  </a:lnTo>
                  <a:lnTo>
                    <a:pt x="970559" y="182651"/>
                  </a:lnTo>
                  <a:lnTo>
                    <a:pt x="960386" y="189509"/>
                  </a:lnTo>
                  <a:lnTo>
                    <a:pt x="947928" y="192024"/>
                  </a:lnTo>
                  <a:lnTo>
                    <a:pt x="32004" y="192024"/>
                  </a:lnTo>
                  <a:lnTo>
                    <a:pt x="19545" y="189509"/>
                  </a:lnTo>
                  <a:lnTo>
                    <a:pt x="9372" y="182651"/>
                  </a:lnTo>
                  <a:lnTo>
                    <a:pt x="2514" y="172478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979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RightsLink</a:t>
            </a:r>
            <a:r>
              <a:rPr spc="-200" dirty="0"/>
              <a:t> </a:t>
            </a:r>
            <a:r>
              <a:rPr spc="-85" dirty="0"/>
              <a:t>payment</a:t>
            </a:r>
            <a:r>
              <a:rPr spc="-165" dirty="0"/>
              <a:t> </a:t>
            </a:r>
            <a:r>
              <a:rPr spc="-35" dirty="0"/>
              <a:t>system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327" y="1916705"/>
            <a:ext cx="537210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Trebuchet MS"/>
                <a:cs typeface="Trebuchet MS"/>
              </a:rPr>
              <a:t>You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will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taken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sign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page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our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RightsLink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Open</a:t>
            </a:r>
            <a:r>
              <a:rPr sz="2400" spc="-1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Access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payment system.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400">
              <a:latin typeface="Trebuchet MS"/>
              <a:cs typeface="Trebuchet MS"/>
            </a:endParaRPr>
          </a:p>
          <a:p>
            <a:pPr marL="12700" marR="18796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already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have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account,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log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in </a:t>
            </a:r>
            <a:r>
              <a:rPr sz="2400" dirty="0">
                <a:latin typeface="Trebuchet MS"/>
                <a:cs typeface="Trebuchet MS"/>
              </a:rPr>
              <a:t>using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existing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username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password.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first-</a:t>
            </a:r>
            <a:r>
              <a:rPr sz="2400" dirty="0">
                <a:latin typeface="Trebuchet MS"/>
                <a:cs typeface="Trebuchet MS"/>
              </a:rPr>
              <a:t>time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user, </a:t>
            </a:r>
            <a:r>
              <a:rPr sz="2400" dirty="0">
                <a:latin typeface="Trebuchet MS"/>
                <a:cs typeface="Trebuchet MS"/>
              </a:rPr>
              <a:t>you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will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need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create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account.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Trebuchet MS"/>
              <a:cs typeface="Trebuchet MS"/>
            </a:endParaRPr>
          </a:p>
          <a:p>
            <a:pPr marL="12700" marR="45212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Select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“Seek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funding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from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[name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institution]”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then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click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“next”.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979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Confirmation</a:t>
            </a:r>
            <a:r>
              <a:rPr spc="-165" dirty="0"/>
              <a:t> </a:t>
            </a:r>
            <a:r>
              <a:rPr spc="-55" dirty="0"/>
              <a:t>of</a:t>
            </a:r>
            <a:r>
              <a:rPr spc="-160" dirty="0"/>
              <a:t> </a:t>
            </a:r>
            <a:r>
              <a:rPr spc="-80" dirty="0"/>
              <a:t>free</a:t>
            </a:r>
            <a:r>
              <a:rPr spc="-170" dirty="0"/>
              <a:t> </a:t>
            </a:r>
            <a:r>
              <a:rPr spc="-80" dirty="0"/>
              <a:t>Open</a:t>
            </a:r>
            <a:r>
              <a:rPr spc="-320" dirty="0"/>
              <a:t> </a:t>
            </a:r>
            <a:r>
              <a:rPr spc="-85" dirty="0"/>
              <a:t>Access</a:t>
            </a:r>
            <a:r>
              <a:rPr spc="-204" dirty="0"/>
              <a:t> </a:t>
            </a:r>
            <a:r>
              <a:rPr spc="-50" dirty="0"/>
              <a:t>publishing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4152" y="1921645"/>
            <a:ext cx="730821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Trebuchet MS"/>
                <a:cs typeface="Trebuchet MS"/>
              </a:rPr>
              <a:t>You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will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receive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confirmation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email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soon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corresponding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authors’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institution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confirms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eligibility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free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OA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publishing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under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their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Read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&amp;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Publish </a:t>
            </a:r>
            <a:r>
              <a:rPr sz="2400" dirty="0">
                <a:latin typeface="Trebuchet MS"/>
                <a:cs typeface="Trebuchet MS"/>
              </a:rPr>
              <a:t>agreement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us.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400">
              <a:latin typeface="Trebuchet MS"/>
              <a:cs typeface="Trebuchet MS"/>
            </a:endParaRPr>
          </a:p>
          <a:p>
            <a:pPr marL="12700" marR="52451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PDF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proof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article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will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sent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</a:t>
            </a:r>
            <a:r>
              <a:rPr sz="2400" spc="-25" dirty="0">
                <a:latin typeface="Trebuchet MS"/>
                <a:cs typeface="Trebuchet MS"/>
              </a:rPr>
              <a:t> for </a:t>
            </a:r>
            <a:r>
              <a:rPr sz="2400" spc="-30" dirty="0">
                <a:latin typeface="Trebuchet MS"/>
                <a:cs typeface="Trebuchet MS"/>
              </a:rPr>
              <a:t>review,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final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approved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version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will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be </a:t>
            </a:r>
            <a:r>
              <a:rPr sz="2400" dirty="0">
                <a:latin typeface="Trebuchet MS"/>
                <a:cs typeface="Trebuchet MS"/>
              </a:rPr>
              <a:t>published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under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Open</a:t>
            </a:r>
            <a:r>
              <a:rPr sz="2400" spc="-1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Access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CC-</a:t>
            </a:r>
            <a:r>
              <a:rPr sz="2400" dirty="0">
                <a:latin typeface="Trebuchet MS"/>
                <a:cs typeface="Trebuchet MS"/>
              </a:rPr>
              <a:t>BY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license.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557" y="430825"/>
            <a:ext cx="42887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0" dirty="0"/>
              <a:t>Promote</a:t>
            </a:r>
            <a:r>
              <a:rPr sz="2500" spc="-204" dirty="0"/>
              <a:t> </a:t>
            </a:r>
            <a:r>
              <a:rPr sz="2500" spc="-85" dirty="0"/>
              <a:t>and</a:t>
            </a:r>
            <a:r>
              <a:rPr sz="2500" spc="-180" dirty="0"/>
              <a:t> </a:t>
            </a:r>
            <a:r>
              <a:rPr sz="2500" spc="-95" dirty="0"/>
              <a:t>share</a:t>
            </a:r>
            <a:r>
              <a:rPr sz="2500" spc="-175" dirty="0"/>
              <a:t> </a:t>
            </a:r>
            <a:r>
              <a:rPr sz="2500" spc="-90" dirty="0"/>
              <a:t>your</a:t>
            </a:r>
            <a:r>
              <a:rPr sz="2500" spc="-185" dirty="0"/>
              <a:t> </a:t>
            </a:r>
            <a:r>
              <a:rPr sz="2500" spc="-50" dirty="0"/>
              <a:t>article</a:t>
            </a:r>
            <a:endParaRPr sz="25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Your</a:t>
            </a:r>
            <a:r>
              <a:rPr spc="-80" dirty="0"/>
              <a:t> </a:t>
            </a:r>
            <a:r>
              <a:rPr dirty="0"/>
              <a:t>article</a:t>
            </a:r>
            <a:r>
              <a:rPr spc="-60" dirty="0"/>
              <a:t> </a:t>
            </a:r>
            <a:r>
              <a:rPr dirty="0"/>
              <a:t>will</a:t>
            </a:r>
            <a:r>
              <a:rPr spc="-70" dirty="0"/>
              <a:t> </a:t>
            </a:r>
            <a:r>
              <a:rPr dirty="0"/>
              <a:t>be</a:t>
            </a:r>
            <a:r>
              <a:rPr spc="-70" dirty="0"/>
              <a:t> </a:t>
            </a:r>
            <a:r>
              <a:rPr dirty="0"/>
              <a:t>published</a:t>
            </a:r>
            <a:r>
              <a:rPr spc="-45" dirty="0"/>
              <a:t> </a:t>
            </a:r>
            <a:r>
              <a:rPr spc="-10" dirty="0"/>
              <a:t>Open</a:t>
            </a:r>
            <a:r>
              <a:rPr spc="-175" dirty="0"/>
              <a:t> </a:t>
            </a:r>
            <a:r>
              <a:rPr spc="-10" dirty="0"/>
              <a:t>Access.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pc="-10" dirty="0"/>
          </a:p>
          <a:p>
            <a:pPr marL="12700" marR="5080">
              <a:lnSpc>
                <a:spcPct val="100000"/>
              </a:lnSpc>
            </a:pPr>
            <a:r>
              <a:rPr dirty="0"/>
              <a:t>This</a:t>
            </a:r>
            <a:r>
              <a:rPr spc="-45" dirty="0"/>
              <a:t> </a:t>
            </a:r>
            <a:r>
              <a:rPr dirty="0"/>
              <a:t>means</a:t>
            </a:r>
            <a:r>
              <a:rPr spc="-40" dirty="0"/>
              <a:t> </a:t>
            </a:r>
            <a:r>
              <a:rPr dirty="0"/>
              <a:t>you</a:t>
            </a:r>
            <a:r>
              <a:rPr spc="-40" dirty="0"/>
              <a:t> </a:t>
            </a:r>
            <a:r>
              <a:rPr dirty="0"/>
              <a:t>can</a:t>
            </a:r>
            <a:r>
              <a:rPr spc="-45" dirty="0"/>
              <a:t> </a:t>
            </a:r>
            <a:r>
              <a:rPr dirty="0"/>
              <a:t>share</a:t>
            </a:r>
            <a:r>
              <a:rPr spc="-25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dirty="0"/>
              <a:t>as</a:t>
            </a:r>
            <a:r>
              <a:rPr spc="-40" dirty="0"/>
              <a:t> </a:t>
            </a:r>
            <a:r>
              <a:rPr dirty="0"/>
              <a:t>widely</a:t>
            </a:r>
            <a:r>
              <a:rPr spc="-20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you</a:t>
            </a:r>
            <a:r>
              <a:rPr spc="-40" dirty="0"/>
              <a:t> </a:t>
            </a:r>
            <a:r>
              <a:rPr dirty="0"/>
              <a:t>like</a:t>
            </a:r>
            <a:r>
              <a:rPr spc="-25" dirty="0"/>
              <a:t> </a:t>
            </a:r>
            <a:r>
              <a:rPr spc="-20" dirty="0"/>
              <a:t>(via </a:t>
            </a:r>
            <a:r>
              <a:rPr dirty="0"/>
              <a:t>social</a:t>
            </a:r>
            <a:r>
              <a:rPr spc="-70" dirty="0"/>
              <a:t> </a:t>
            </a:r>
            <a:r>
              <a:rPr dirty="0"/>
              <a:t>media</a:t>
            </a:r>
            <a:r>
              <a:rPr spc="-80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scholarly</a:t>
            </a:r>
            <a:r>
              <a:rPr spc="-60" dirty="0"/>
              <a:t> </a:t>
            </a:r>
            <a:r>
              <a:rPr dirty="0"/>
              <a:t>collaboration</a:t>
            </a:r>
            <a:r>
              <a:rPr spc="-50" dirty="0"/>
              <a:t> </a:t>
            </a:r>
            <a:r>
              <a:rPr dirty="0"/>
              <a:t>networks,</a:t>
            </a:r>
            <a:r>
              <a:rPr spc="-60" dirty="0"/>
              <a:t> </a:t>
            </a:r>
            <a:r>
              <a:rPr spc="-25" dirty="0"/>
              <a:t>by </a:t>
            </a:r>
            <a:r>
              <a:rPr dirty="0"/>
              <a:t>email,</a:t>
            </a:r>
            <a:r>
              <a:rPr spc="-5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your</a:t>
            </a:r>
            <a:r>
              <a:rPr spc="-45" dirty="0"/>
              <a:t> </a:t>
            </a:r>
            <a:r>
              <a:rPr dirty="0"/>
              <a:t>teaching</a:t>
            </a:r>
            <a:r>
              <a:rPr spc="-50" dirty="0"/>
              <a:t> </a:t>
            </a:r>
            <a:r>
              <a:rPr dirty="0"/>
              <a:t>etc)</a:t>
            </a:r>
            <a:r>
              <a:rPr spc="-5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knowledge</a:t>
            </a:r>
            <a:r>
              <a:rPr spc="-35" dirty="0"/>
              <a:t> </a:t>
            </a:r>
            <a:r>
              <a:rPr spc="-20" dirty="0"/>
              <a:t>that </a:t>
            </a:r>
            <a:r>
              <a:rPr dirty="0"/>
              <a:t>everyone</a:t>
            </a:r>
            <a:r>
              <a:rPr spc="-50" dirty="0"/>
              <a:t> </a:t>
            </a:r>
            <a:r>
              <a:rPr dirty="0"/>
              <a:t>worldwide</a:t>
            </a:r>
            <a:r>
              <a:rPr spc="-4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regardless</a:t>
            </a:r>
            <a:r>
              <a:rPr spc="-4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their</a:t>
            </a:r>
            <a:r>
              <a:rPr spc="-45" dirty="0"/>
              <a:t> </a:t>
            </a:r>
            <a:r>
              <a:rPr spc="-10" dirty="0"/>
              <a:t>institution’s </a:t>
            </a:r>
            <a:r>
              <a:rPr dirty="0"/>
              <a:t>licensing</a:t>
            </a:r>
            <a:r>
              <a:rPr spc="-45" dirty="0"/>
              <a:t> </a:t>
            </a:r>
            <a:r>
              <a:rPr dirty="0"/>
              <a:t>arrangements</a:t>
            </a:r>
            <a:r>
              <a:rPr spc="-5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can</a:t>
            </a:r>
            <a:r>
              <a:rPr spc="-60" dirty="0"/>
              <a:t> </a:t>
            </a:r>
            <a:r>
              <a:rPr dirty="0"/>
              <a:t>read</a:t>
            </a:r>
            <a:r>
              <a:rPr spc="-65" dirty="0"/>
              <a:t> </a:t>
            </a:r>
            <a:r>
              <a:rPr dirty="0"/>
              <a:t>it</a:t>
            </a:r>
            <a:r>
              <a:rPr spc="-6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share</a:t>
            </a:r>
            <a:r>
              <a:rPr spc="-65" dirty="0"/>
              <a:t> </a:t>
            </a:r>
            <a:r>
              <a:rPr spc="-25" dirty="0"/>
              <a:t>it </a:t>
            </a:r>
            <a:r>
              <a:rPr spc="-10" dirty="0"/>
              <a:t>further.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70" dirty="0"/>
              <a:t>Free</a:t>
            </a:r>
            <a:r>
              <a:rPr spc="-190" dirty="0"/>
              <a:t> </a:t>
            </a:r>
            <a:r>
              <a:rPr spc="-80" dirty="0"/>
              <a:t>Open</a:t>
            </a:r>
            <a:r>
              <a:rPr spc="-320" dirty="0"/>
              <a:t> </a:t>
            </a:r>
            <a:r>
              <a:rPr spc="-85" dirty="0"/>
              <a:t>Access</a:t>
            </a:r>
            <a:r>
              <a:rPr spc="-200" dirty="0"/>
              <a:t> </a:t>
            </a:r>
            <a:r>
              <a:rPr spc="-100" dirty="0"/>
              <a:t>publishing</a:t>
            </a:r>
            <a:r>
              <a:rPr spc="-180" dirty="0"/>
              <a:t> </a:t>
            </a:r>
            <a:r>
              <a:rPr spc="-85" dirty="0"/>
              <a:t>under</a:t>
            </a:r>
            <a:r>
              <a:rPr spc="-175" dirty="0"/>
              <a:t> </a:t>
            </a:r>
            <a:r>
              <a:rPr spc="-65" dirty="0"/>
              <a:t>our</a:t>
            </a:r>
            <a:r>
              <a:rPr spc="-170" dirty="0"/>
              <a:t> </a:t>
            </a:r>
            <a:r>
              <a:rPr spc="-80" dirty="0"/>
              <a:t>Read</a:t>
            </a:r>
            <a:r>
              <a:rPr spc="-175" dirty="0"/>
              <a:t> </a:t>
            </a:r>
            <a:r>
              <a:rPr dirty="0"/>
              <a:t>&amp;</a:t>
            </a:r>
            <a:r>
              <a:rPr spc="-165" dirty="0"/>
              <a:t> </a:t>
            </a:r>
            <a:r>
              <a:rPr spc="-95" dirty="0"/>
              <a:t>Publish</a:t>
            </a:r>
            <a:r>
              <a:rPr spc="-175" dirty="0"/>
              <a:t> </a:t>
            </a:r>
            <a:r>
              <a:rPr spc="-35" dirty="0"/>
              <a:t>initiative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738" y="1774974"/>
            <a:ext cx="4765675" cy="262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2100" spc="-65" dirty="0">
                <a:latin typeface="Trebuchet MS"/>
                <a:cs typeface="Trebuchet MS"/>
              </a:rPr>
              <a:t>Corresponding</a:t>
            </a:r>
            <a:r>
              <a:rPr sz="2100" spc="-9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authors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at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institutions </a:t>
            </a:r>
            <a:r>
              <a:rPr sz="2100" spc="-65" dirty="0">
                <a:latin typeface="Trebuchet MS"/>
                <a:cs typeface="Trebuchet MS"/>
                <a:hlinkClick r:id="rId2"/>
              </a:rPr>
              <a:t>participating</a:t>
            </a:r>
            <a:r>
              <a:rPr sz="2100" spc="-110" dirty="0">
                <a:latin typeface="Trebuchet MS"/>
                <a:cs typeface="Trebuchet MS"/>
                <a:hlinkClick r:id="rId2"/>
              </a:rPr>
              <a:t> </a:t>
            </a:r>
            <a:r>
              <a:rPr sz="2100" spc="-30" dirty="0">
                <a:latin typeface="Trebuchet MS"/>
                <a:cs typeface="Trebuchet MS"/>
                <a:hlinkClick r:id="rId2"/>
              </a:rPr>
              <a:t>in</a:t>
            </a:r>
            <a:r>
              <a:rPr sz="2100" spc="-110" dirty="0">
                <a:latin typeface="Trebuchet MS"/>
                <a:cs typeface="Trebuchet MS"/>
                <a:hlinkClick r:id="rId2"/>
              </a:rPr>
              <a:t> </a:t>
            </a:r>
            <a:r>
              <a:rPr sz="2100" spc="-40" dirty="0">
                <a:latin typeface="Trebuchet MS"/>
                <a:cs typeface="Trebuchet MS"/>
                <a:hlinkClick r:id="rId2"/>
              </a:rPr>
              <a:t>our</a:t>
            </a:r>
            <a:r>
              <a:rPr sz="2100" spc="-114" dirty="0">
                <a:latin typeface="Trebuchet MS"/>
                <a:cs typeface="Trebuchet MS"/>
                <a:hlinkClick r:id="rId2"/>
              </a:rPr>
              <a:t> </a:t>
            </a:r>
            <a:r>
              <a:rPr sz="21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Read</a:t>
            </a:r>
            <a:r>
              <a:rPr sz="2100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&amp;</a:t>
            </a:r>
            <a:r>
              <a:rPr sz="2100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Publish</a:t>
            </a:r>
            <a:r>
              <a:rPr sz="2100" spc="-10" dirty="0">
                <a:solidFill>
                  <a:srgbClr val="0000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21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initiative</a:t>
            </a:r>
            <a:r>
              <a:rPr sz="2100" spc="-85" dirty="0">
                <a:solidFill>
                  <a:srgbClr val="0000FF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2100" spc="-35" dirty="0">
                <a:latin typeface="Trebuchet MS"/>
                <a:cs typeface="Trebuchet MS"/>
                <a:hlinkClick r:id="rId2"/>
              </a:rPr>
              <a:t>can</a:t>
            </a:r>
            <a:r>
              <a:rPr sz="2100" spc="-114" dirty="0">
                <a:latin typeface="Trebuchet MS"/>
                <a:cs typeface="Trebuchet MS"/>
                <a:hlinkClick r:id="rId2"/>
              </a:rPr>
              <a:t> </a:t>
            </a:r>
            <a:r>
              <a:rPr sz="2100" spc="-60" dirty="0">
                <a:latin typeface="Trebuchet MS"/>
                <a:cs typeface="Trebuchet MS"/>
                <a:hlinkClick r:id="rId2"/>
              </a:rPr>
              <a:t>publish</a:t>
            </a:r>
            <a:r>
              <a:rPr sz="2100" spc="-100" dirty="0">
                <a:latin typeface="Trebuchet MS"/>
                <a:cs typeface="Trebuchet MS"/>
                <a:hlinkClick r:id="rId2"/>
              </a:rPr>
              <a:t> </a:t>
            </a:r>
            <a:r>
              <a:rPr sz="2100" spc="-60" dirty="0">
                <a:latin typeface="Trebuchet MS"/>
                <a:cs typeface="Trebuchet MS"/>
                <a:hlinkClick r:id="rId2"/>
              </a:rPr>
              <a:t>accepted</a:t>
            </a:r>
            <a:r>
              <a:rPr sz="2100" spc="-110" dirty="0">
                <a:latin typeface="Trebuchet MS"/>
                <a:cs typeface="Trebuchet MS"/>
                <a:hlinkClick r:id="rId2"/>
              </a:rPr>
              <a:t> </a:t>
            </a:r>
            <a:r>
              <a:rPr sz="2100" spc="-10" dirty="0">
                <a:latin typeface="Trebuchet MS"/>
                <a:cs typeface="Trebuchet MS"/>
                <a:hlinkClick r:id="rId2"/>
              </a:rPr>
              <a:t>res</a:t>
            </a:r>
            <a:r>
              <a:rPr sz="2100" spc="-10" dirty="0">
                <a:latin typeface="Trebuchet MS"/>
                <a:cs typeface="Trebuchet MS"/>
              </a:rPr>
              <a:t>earch </a:t>
            </a:r>
            <a:r>
              <a:rPr sz="2100" spc="-60" dirty="0">
                <a:latin typeface="Trebuchet MS"/>
                <a:cs typeface="Trebuchet MS"/>
              </a:rPr>
              <a:t>articles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immediately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Open</a:t>
            </a:r>
            <a:r>
              <a:rPr sz="2100" spc="-225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Access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without </a:t>
            </a:r>
            <a:r>
              <a:rPr sz="2100" spc="-50" dirty="0">
                <a:latin typeface="Trebuchet MS"/>
                <a:cs typeface="Trebuchet MS"/>
              </a:rPr>
              <a:t>charge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in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Development,</a:t>
            </a:r>
            <a:r>
              <a:rPr sz="2100" spc="-9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Journal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of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Cell </a:t>
            </a:r>
            <a:r>
              <a:rPr sz="2100" spc="-60" dirty="0">
                <a:latin typeface="Trebuchet MS"/>
                <a:cs typeface="Trebuchet MS"/>
              </a:rPr>
              <a:t>Science,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Journal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of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Experimental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Biology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1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93065" algn="l"/>
              </a:tabLst>
            </a:pPr>
            <a:r>
              <a:rPr sz="21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See</a:t>
            </a:r>
            <a:r>
              <a:rPr sz="2100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1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participating</a:t>
            </a:r>
            <a:r>
              <a:rPr sz="21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institutions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0686" y="2257343"/>
            <a:ext cx="6473683" cy="2131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70" dirty="0"/>
              <a:t>Free</a:t>
            </a:r>
            <a:r>
              <a:rPr spc="-190" dirty="0"/>
              <a:t> </a:t>
            </a:r>
            <a:r>
              <a:rPr spc="-80" dirty="0"/>
              <a:t>Open</a:t>
            </a:r>
            <a:r>
              <a:rPr spc="-315" dirty="0"/>
              <a:t> </a:t>
            </a:r>
            <a:r>
              <a:rPr spc="-85" dirty="0"/>
              <a:t>Access</a:t>
            </a:r>
            <a:r>
              <a:rPr spc="-200" dirty="0"/>
              <a:t> </a:t>
            </a:r>
            <a:r>
              <a:rPr spc="-100" dirty="0"/>
              <a:t>publishing</a:t>
            </a:r>
            <a:r>
              <a:rPr spc="-180" dirty="0"/>
              <a:t> </a:t>
            </a:r>
            <a:r>
              <a:rPr spc="-85" dirty="0"/>
              <a:t>under</a:t>
            </a:r>
            <a:r>
              <a:rPr spc="-175" dirty="0"/>
              <a:t> </a:t>
            </a:r>
            <a:r>
              <a:rPr spc="-65" dirty="0"/>
              <a:t>our</a:t>
            </a:r>
            <a:r>
              <a:rPr spc="-165" dirty="0"/>
              <a:t> </a:t>
            </a:r>
            <a:r>
              <a:rPr spc="-80" dirty="0"/>
              <a:t>Read</a:t>
            </a:r>
            <a:r>
              <a:rPr spc="-175" dirty="0"/>
              <a:t> </a:t>
            </a:r>
            <a:r>
              <a:rPr dirty="0"/>
              <a:t>&amp;</a:t>
            </a:r>
            <a:r>
              <a:rPr spc="-165" dirty="0"/>
              <a:t> </a:t>
            </a:r>
            <a:r>
              <a:rPr spc="-95" dirty="0"/>
              <a:t>Publish</a:t>
            </a:r>
            <a:r>
              <a:rPr spc="-170" dirty="0"/>
              <a:t> </a:t>
            </a:r>
            <a:r>
              <a:rPr spc="-95" dirty="0"/>
              <a:t>initiative</a:t>
            </a:r>
            <a:r>
              <a:rPr spc="-125" dirty="0"/>
              <a:t> </a:t>
            </a:r>
            <a:r>
              <a:rPr spc="-25"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712" y="1582953"/>
            <a:ext cx="4334510" cy="1977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2100" spc="-50" dirty="0">
                <a:latin typeface="Trebuchet MS"/>
                <a:cs typeface="Trebuchet MS"/>
              </a:rPr>
              <a:t>The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affiliation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of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the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corresponding </a:t>
            </a:r>
            <a:r>
              <a:rPr sz="2100" spc="-55" dirty="0">
                <a:latin typeface="Trebuchet MS"/>
                <a:cs typeface="Trebuchet MS"/>
              </a:rPr>
              <a:t>author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is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used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to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determine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eligibility </a:t>
            </a:r>
            <a:r>
              <a:rPr sz="2100" spc="-40" dirty="0">
                <a:latin typeface="Trebuchet MS"/>
                <a:cs typeface="Trebuchet MS"/>
              </a:rPr>
              <a:t>for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65" dirty="0">
                <a:latin typeface="Trebuchet MS"/>
                <a:cs typeface="Trebuchet MS"/>
              </a:rPr>
              <a:t>Read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&amp;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Publish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Open</a:t>
            </a:r>
            <a:r>
              <a:rPr sz="2100" spc="-24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Access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fee </a:t>
            </a:r>
            <a:r>
              <a:rPr sz="2100" spc="-55" dirty="0">
                <a:latin typeface="Trebuchet MS"/>
                <a:cs typeface="Trebuchet MS"/>
              </a:rPr>
              <a:t>waivers,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so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please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ensure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that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the </a:t>
            </a:r>
            <a:r>
              <a:rPr sz="2100" spc="-65" dirty="0">
                <a:latin typeface="Trebuchet MS"/>
                <a:cs typeface="Trebuchet MS"/>
              </a:rPr>
              <a:t>corresponding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author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is</a:t>
            </a:r>
            <a:r>
              <a:rPr sz="2100" spc="-9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agreed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before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start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the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submission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process.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7859" y="1604772"/>
            <a:ext cx="6144767" cy="34564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95"/>
              </a:spcBef>
            </a:pPr>
            <a:r>
              <a:rPr sz="2500" spc="-100" dirty="0"/>
              <a:t>Which</a:t>
            </a:r>
            <a:r>
              <a:rPr sz="2500" spc="-150" dirty="0"/>
              <a:t> </a:t>
            </a:r>
            <a:r>
              <a:rPr sz="2500" spc="-95" dirty="0"/>
              <a:t>journal</a:t>
            </a:r>
            <a:r>
              <a:rPr sz="2500" spc="-210" dirty="0"/>
              <a:t> </a:t>
            </a:r>
            <a:r>
              <a:rPr sz="2500" spc="-100" dirty="0"/>
              <a:t>would</a:t>
            </a:r>
            <a:r>
              <a:rPr sz="2500" spc="-175" dirty="0"/>
              <a:t> </a:t>
            </a:r>
            <a:r>
              <a:rPr sz="2500" spc="-80" dirty="0"/>
              <a:t>you</a:t>
            </a:r>
            <a:r>
              <a:rPr sz="2500" spc="-165" dirty="0"/>
              <a:t> </a:t>
            </a:r>
            <a:r>
              <a:rPr sz="2500" spc="-90" dirty="0"/>
              <a:t>like</a:t>
            </a:r>
            <a:r>
              <a:rPr sz="2500" spc="-160" dirty="0"/>
              <a:t> </a:t>
            </a:r>
            <a:r>
              <a:rPr sz="2500" spc="-60" dirty="0"/>
              <a:t>to</a:t>
            </a:r>
            <a:r>
              <a:rPr sz="2500" spc="-175" dirty="0"/>
              <a:t> </a:t>
            </a:r>
            <a:r>
              <a:rPr sz="2500" spc="-95" dirty="0"/>
              <a:t>submit</a:t>
            </a:r>
            <a:r>
              <a:rPr sz="2500" spc="-180" dirty="0"/>
              <a:t> </a:t>
            </a:r>
            <a:r>
              <a:rPr sz="2500" spc="-85" dirty="0"/>
              <a:t>your</a:t>
            </a:r>
            <a:r>
              <a:rPr sz="2500" spc="-190" dirty="0"/>
              <a:t> </a:t>
            </a:r>
            <a:r>
              <a:rPr sz="2500" spc="-100" dirty="0"/>
              <a:t>research</a:t>
            </a:r>
            <a:r>
              <a:rPr sz="2500" spc="-195" dirty="0"/>
              <a:t> </a:t>
            </a:r>
            <a:r>
              <a:rPr sz="2500" spc="-105" dirty="0"/>
              <a:t>article</a:t>
            </a:r>
            <a:r>
              <a:rPr sz="2500" spc="-175" dirty="0"/>
              <a:t> </a:t>
            </a:r>
            <a:r>
              <a:rPr sz="2500" spc="-25" dirty="0"/>
              <a:t>to?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773386" y="1401183"/>
            <a:ext cx="6692265" cy="52692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86055">
              <a:lnSpc>
                <a:spcPct val="101899"/>
              </a:lnSpc>
              <a:spcBef>
                <a:spcPts val="85"/>
              </a:spcBef>
            </a:pPr>
            <a:r>
              <a:rPr sz="2100" spc="-60" dirty="0">
                <a:latin typeface="Trebuchet MS"/>
                <a:cs typeface="Trebuchet MS"/>
              </a:rPr>
              <a:t>Select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the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journal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would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like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to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submit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your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research </a:t>
            </a:r>
            <a:r>
              <a:rPr sz="2100" spc="-60" dirty="0">
                <a:latin typeface="Trebuchet MS"/>
                <a:cs typeface="Trebuchet MS"/>
              </a:rPr>
              <a:t>article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to: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100">
              <a:latin typeface="Trebuchet MS"/>
              <a:cs typeface="Trebuchet MS"/>
            </a:endParaRPr>
          </a:p>
          <a:p>
            <a:pPr marL="623570" indent="-381000">
              <a:lnSpc>
                <a:spcPct val="100000"/>
              </a:lnSpc>
              <a:buFont typeface="Arial MT"/>
              <a:buChar char="•"/>
              <a:tabLst>
                <a:tab pos="623570" algn="l"/>
              </a:tabLst>
            </a:pPr>
            <a:r>
              <a:rPr sz="1850" spc="-65" dirty="0">
                <a:latin typeface="Trebuchet MS"/>
                <a:cs typeface="Trebuchet MS"/>
              </a:rPr>
              <a:t>Biology</a:t>
            </a:r>
            <a:r>
              <a:rPr sz="1850" spc="-40" dirty="0">
                <a:latin typeface="Trebuchet MS"/>
                <a:cs typeface="Trebuchet MS"/>
              </a:rPr>
              <a:t> </a:t>
            </a:r>
            <a:r>
              <a:rPr sz="1850" spc="-60" dirty="0">
                <a:latin typeface="Trebuchet MS"/>
                <a:cs typeface="Trebuchet MS"/>
              </a:rPr>
              <a:t>Open:</a:t>
            </a:r>
            <a:r>
              <a:rPr sz="1850" spc="-45" dirty="0">
                <a:latin typeface="Trebuchet MS"/>
                <a:cs typeface="Trebuchet MS"/>
              </a:rPr>
              <a:t> </a:t>
            </a:r>
            <a:r>
              <a:rPr sz="185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https://submit-</a:t>
            </a:r>
            <a:r>
              <a:rPr sz="18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bio.biologists.org/</a:t>
            </a:r>
            <a:endParaRPr sz="1850">
              <a:latin typeface="Trebuchet MS"/>
              <a:cs typeface="Trebuchet MS"/>
            </a:endParaRPr>
          </a:p>
          <a:p>
            <a:pPr marL="623570" indent="-3810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623570" algn="l"/>
              </a:tabLst>
            </a:pPr>
            <a:r>
              <a:rPr sz="1850" spc="-70" dirty="0">
                <a:latin typeface="Trebuchet MS"/>
                <a:cs typeface="Trebuchet MS"/>
              </a:rPr>
              <a:t>Development:</a:t>
            </a:r>
            <a:r>
              <a:rPr sz="1850" spc="30" dirty="0">
                <a:latin typeface="Trebuchet MS"/>
                <a:cs typeface="Trebuchet MS"/>
              </a:rPr>
              <a:t> </a:t>
            </a:r>
            <a:r>
              <a:rPr sz="185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https://submit-</a:t>
            </a:r>
            <a:r>
              <a:rPr sz="185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dev.biologists.org/</a:t>
            </a:r>
            <a:endParaRPr sz="1850">
              <a:latin typeface="Trebuchet MS"/>
              <a:cs typeface="Trebuchet MS"/>
            </a:endParaRPr>
          </a:p>
          <a:p>
            <a:pPr marL="623570" marR="1458595" indent="-381000">
              <a:lnSpc>
                <a:spcPts val="2240"/>
              </a:lnSpc>
              <a:spcBef>
                <a:spcPts val="70"/>
              </a:spcBef>
              <a:buFont typeface="Arial MT"/>
              <a:buChar char="•"/>
              <a:tabLst>
                <a:tab pos="623570" algn="l"/>
              </a:tabLst>
            </a:pPr>
            <a:r>
              <a:rPr sz="1850" spc="-70" dirty="0">
                <a:latin typeface="Trebuchet MS"/>
                <a:cs typeface="Trebuchet MS"/>
                <a:hlinkClick r:id="rId4"/>
              </a:rPr>
              <a:t>Disease</a:t>
            </a:r>
            <a:r>
              <a:rPr sz="1850" spc="-110" dirty="0">
                <a:latin typeface="Trebuchet MS"/>
                <a:cs typeface="Trebuchet MS"/>
                <a:hlinkClick r:id="rId4"/>
              </a:rPr>
              <a:t> </a:t>
            </a:r>
            <a:r>
              <a:rPr sz="1850" spc="-65" dirty="0">
                <a:latin typeface="Trebuchet MS"/>
                <a:cs typeface="Trebuchet MS"/>
                <a:hlinkClick r:id="rId4"/>
              </a:rPr>
              <a:t>Models</a:t>
            </a:r>
            <a:r>
              <a:rPr sz="1850" spc="-120" dirty="0">
                <a:latin typeface="Trebuchet MS"/>
                <a:cs typeface="Trebuchet MS"/>
                <a:hlinkClick r:id="rId4"/>
              </a:rPr>
              <a:t> </a:t>
            </a:r>
            <a:r>
              <a:rPr sz="1850" dirty="0">
                <a:latin typeface="Trebuchet MS"/>
                <a:cs typeface="Trebuchet MS"/>
                <a:hlinkClick r:id="rId4"/>
              </a:rPr>
              <a:t>&amp;</a:t>
            </a:r>
            <a:r>
              <a:rPr sz="1850" spc="-110" dirty="0">
                <a:latin typeface="Trebuchet MS"/>
                <a:cs typeface="Trebuchet MS"/>
                <a:hlinkClick r:id="rId4"/>
              </a:rPr>
              <a:t> </a:t>
            </a:r>
            <a:r>
              <a:rPr sz="1850" spc="-65" dirty="0">
                <a:latin typeface="Trebuchet MS"/>
                <a:cs typeface="Trebuchet MS"/>
                <a:hlinkClick r:id="rId4"/>
              </a:rPr>
              <a:t>Mechanisms:</a:t>
            </a:r>
            <a:r>
              <a:rPr sz="1850" spc="-80" dirty="0">
                <a:latin typeface="Trebuchet MS"/>
                <a:cs typeface="Trebuchet MS"/>
                <a:hlinkClick r:id="rId4"/>
              </a:rPr>
              <a:t> </a:t>
            </a:r>
            <a:r>
              <a:rPr sz="185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https://submit-</a:t>
            </a:r>
            <a:r>
              <a:rPr sz="1850" spc="-60" dirty="0">
                <a:solidFill>
                  <a:srgbClr val="0000FF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18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dmm.biologists.org/</a:t>
            </a:r>
            <a:endParaRPr sz="1850">
              <a:latin typeface="Trebuchet MS"/>
              <a:cs typeface="Trebuchet MS"/>
            </a:endParaRPr>
          </a:p>
          <a:p>
            <a:pPr marL="623570" indent="-381000">
              <a:lnSpc>
                <a:spcPts val="2170"/>
              </a:lnSpc>
              <a:buFont typeface="Arial MT"/>
              <a:buChar char="•"/>
              <a:tabLst>
                <a:tab pos="623570" algn="l"/>
              </a:tabLst>
            </a:pPr>
            <a:r>
              <a:rPr sz="1850" spc="-70" dirty="0">
                <a:latin typeface="Trebuchet MS"/>
                <a:cs typeface="Trebuchet MS"/>
              </a:rPr>
              <a:t>Journal</a:t>
            </a:r>
            <a:r>
              <a:rPr sz="1850" spc="-85" dirty="0">
                <a:latin typeface="Trebuchet MS"/>
                <a:cs typeface="Trebuchet MS"/>
              </a:rPr>
              <a:t> </a:t>
            </a:r>
            <a:r>
              <a:rPr sz="1850" spc="-40" dirty="0">
                <a:latin typeface="Trebuchet MS"/>
                <a:cs typeface="Trebuchet MS"/>
              </a:rPr>
              <a:t>of</a:t>
            </a:r>
            <a:r>
              <a:rPr sz="1850" spc="-95" dirty="0">
                <a:latin typeface="Trebuchet MS"/>
                <a:cs typeface="Trebuchet MS"/>
              </a:rPr>
              <a:t> </a:t>
            </a:r>
            <a:r>
              <a:rPr sz="1850" spc="-65" dirty="0">
                <a:latin typeface="Trebuchet MS"/>
                <a:cs typeface="Trebuchet MS"/>
              </a:rPr>
              <a:t>Cell</a:t>
            </a:r>
            <a:r>
              <a:rPr sz="1850" spc="-95" dirty="0">
                <a:latin typeface="Trebuchet MS"/>
                <a:cs typeface="Trebuchet MS"/>
              </a:rPr>
              <a:t> </a:t>
            </a:r>
            <a:r>
              <a:rPr sz="1850" spc="-65" dirty="0">
                <a:latin typeface="Trebuchet MS"/>
                <a:cs typeface="Trebuchet MS"/>
              </a:rPr>
              <a:t>Science:</a:t>
            </a:r>
            <a:r>
              <a:rPr sz="1850" spc="-55" dirty="0">
                <a:latin typeface="Trebuchet MS"/>
                <a:cs typeface="Trebuchet MS"/>
              </a:rPr>
              <a:t> </a:t>
            </a:r>
            <a:r>
              <a:rPr sz="185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5"/>
              </a:rPr>
              <a:t>https://submit-</a:t>
            </a:r>
            <a:r>
              <a:rPr sz="18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5"/>
              </a:rPr>
              <a:t>jcs.biologists.org/</a:t>
            </a:r>
            <a:endParaRPr sz="1850">
              <a:latin typeface="Trebuchet MS"/>
              <a:cs typeface="Trebuchet MS"/>
            </a:endParaRPr>
          </a:p>
          <a:p>
            <a:pPr marL="623570" marR="1246505" indent="-381000">
              <a:lnSpc>
                <a:spcPts val="2240"/>
              </a:lnSpc>
              <a:spcBef>
                <a:spcPts val="70"/>
              </a:spcBef>
              <a:buFont typeface="Arial MT"/>
              <a:buChar char="•"/>
              <a:tabLst>
                <a:tab pos="623570" algn="l"/>
              </a:tabLst>
            </a:pPr>
            <a:r>
              <a:rPr sz="1850" spc="-65" dirty="0">
                <a:latin typeface="Trebuchet MS"/>
                <a:cs typeface="Trebuchet MS"/>
                <a:hlinkClick r:id="rId6"/>
              </a:rPr>
              <a:t>Journal</a:t>
            </a:r>
            <a:r>
              <a:rPr sz="1850" spc="-95" dirty="0">
                <a:latin typeface="Trebuchet MS"/>
                <a:cs typeface="Trebuchet MS"/>
                <a:hlinkClick r:id="rId6"/>
              </a:rPr>
              <a:t> </a:t>
            </a:r>
            <a:r>
              <a:rPr sz="1850" spc="-40" dirty="0">
                <a:latin typeface="Trebuchet MS"/>
                <a:cs typeface="Trebuchet MS"/>
                <a:hlinkClick r:id="rId6"/>
              </a:rPr>
              <a:t>of</a:t>
            </a:r>
            <a:r>
              <a:rPr sz="1850" spc="-105" dirty="0">
                <a:latin typeface="Trebuchet MS"/>
                <a:cs typeface="Trebuchet MS"/>
                <a:hlinkClick r:id="rId6"/>
              </a:rPr>
              <a:t> </a:t>
            </a:r>
            <a:r>
              <a:rPr sz="1850" spc="-70" dirty="0">
                <a:latin typeface="Trebuchet MS"/>
                <a:cs typeface="Trebuchet MS"/>
                <a:hlinkClick r:id="rId6"/>
              </a:rPr>
              <a:t>Experimental</a:t>
            </a:r>
            <a:r>
              <a:rPr sz="1850" spc="-110" dirty="0">
                <a:latin typeface="Trebuchet MS"/>
                <a:cs typeface="Trebuchet MS"/>
                <a:hlinkClick r:id="rId6"/>
              </a:rPr>
              <a:t> </a:t>
            </a:r>
            <a:r>
              <a:rPr sz="1850" spc="-65" dirty="0">
                <a:latin typeface="Trebuchet MS"/>
                <a:cs typeface="Trebuchet MS"/>
                <a:hlinkClick r:id="rId6"/>
              </a:rPr>
              <a:t>Biology: </a:t>
            </a:r>
            <a:r>
              <a:rPr sz="185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https://submit-</a:t>
            </a:r>
            <a:r>
              <a:rPr sz="1850" spc="-55" dirty="0">
                <a:solidFill>
                  <a:srgbClr val="0000FF"/>
                </a:solidFill>
                <a:latin typeface="Trebuchet MS"/>
                <a:cs typeface="Trebuchet MS"/>
                <a:hlinkClick r:id="rId6"/>
              </a:rPr>
              <a:t> </a:t>
            </a:r>
            <a:r>
              <a:rPr sz="18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jeb.biologists.org/</a:t>
            </a:r>
            <a:endParaRPr sz="1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01499"/>
              </a:lnSpc>
            </a:pPr>
            <a:r>
              <a:rPr sz="2100" spc="-75" dirty="0">
                <a:latin typeface="Trebuchet MS"/>
                <a:cs typeface="Trebuchet MS"/>
              </a:rPr>
              <a:t>We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use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75" dirty="0">
                <a:latin typeface="Trebuchet MS"/>
                <a:cs typeface="Trebuchet MS"/>
              </a:rPr>
              <a:t>Bench&gt;Press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for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article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submissions.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If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already </a:t>
            </a:r>
            <a:r>
              <a:rPr sz="2100" spc="-55" dirty="0">
                <a:latin typeface="Trebuchet MS"/>
                <a:cs typeface="Trebuchet MS"/>
              </a:rPr>
              <a:t>have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an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account,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log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in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using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your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existing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username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and </a:t>
            </a:r>
            <a:r>
              <a:rPr sz="2100" spc="-60" dirty="0">
                <a:latin typeface="Trebuchet MS"/>
                <a:cs typeface="Trebuchet MS"/>
              </a:rPr>
              <a:t>password.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If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are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new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110" dirty="0">
                <a:latin typeface="Trebuchet MS"/>
                <a:cs typeface="Trebuchet MS"/>
              </a:rPr>
              <a:t>user,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will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need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to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create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an </a:t>
            </a:r>
            <a:r>
              <a:rPr sz="2100" spc="-10" dirty="0">
                <a:latin typeface="Trebuchet MS"/>
                <a:cs typeface="Trebuchet MS"/>
              </a:rPr>
              <a:t>account.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45" dirty="0">
                <a:latin typeface="Trebuchet MS"/>
                <a:cs typeface="Trebuchet MS"/>
              </a:rPr>
              <a:t>When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have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logged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in,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select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“Enter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the</a:t>
            </a:r>
            <a:r>
              <a:rPr sz="2100" spc="-245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Author</a:t>
            </a:r>
            <a:r>
              <a:rPr sz="2100" spc="-23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Area”.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82602" y="1523303"/>
            <a:ext cx="3726132" cy="4004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14721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27564" y="5949696"/>
            <a:ext cx="1578863" cy="6659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8724" y="334816"/>
            <a:ext cx="39160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90" dirty="0">
                <a:solidFill>
                  <a:srgbClr val="FFFFFF"/>
                </a:solidFill>
                <a:latin typeface="Trebuchet MS"/>
                <a:cs typeface="Trebuchet MS"/>
              </a:rPr>
              <a:t>Start</a:t>
            </a:r>
            <a:r>
              <a:rPr sz="25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8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5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105" dirty="0">
                <a:solidFill>
                  <a:srgbClr val="FFFFFF"/>
                </a:solidFill>
                <a:latin typeface="Trebuchet MS"/>
                <a:cs typeface="Trebuchet MS"/>
              </a:rPr>
              <a:t>submission</a:t>
            </a:r>
            <a:r>
              <a:rPr sz="2500" b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rebuchet MS"/>
                <a:cs typeface="Trebuchet MS"/>
              </a:rPr>
              <a:t>process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724" y="1675282"/>
            <a:ext cx="4326890" cy="677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5"/>
              </a:spcBef>
            </a:pPr>
            <a:r>
              <a:rPr sz="2100" spc="-50" dirty="0">
                <a:latin typeface="Trebuchet MS"/>
                <a:cs typeface="Trebuchet MS"/>
              </a:rPr>
              <a:t>Once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you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are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in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the</a:t>
            </a:r>
            <a:r>
              <a:rPr sz="2100" spc="-250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Author</a:t>
            </a:r>
            <a:r>
              <a:rPr sz="2100" spc="-24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Area,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click </a:t>
            </a:r>
            <a:r>
              <a:rPr sz="2100" spc="-40" dirty="0">
                <a:latin typeface="Trebuchet MS"/>
                <a:cs typeface="Trebuchet MS"/>
              </a:rPr>
              <a:t>the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55" dirty="0">
                <a:latin typeface="Trebuchet MS"/>
                <a:cs typeface="Trebuchet MS"/>
              </a:rPr>
              <a:t>“Submit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new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60" dirty="0">
                <a:latin typeface="Trebuchet MS"/>
                <a:cs typeface="Trebuchet MS"/>
              </a:rPr>
              <a:t>manuscript”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link.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37503" y="1656588"/>
            <a:ext cx="6080760" cy="3965575"/>
            <a:chOff x="5937503" y="1656588"/>
            <a:chExt cx="6080760" cy="39655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7503" y="1656588"/>
              <a:ext cx="6080759" cy="39654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3411" y="1682496"/>
              <a:ext cx="5974079" cy="38587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68845" y="3141725"/>
              <a:ext cx="1824355" cy="384175"/>
            </a:xfrm>
            <a:custGeom>
              <a:avLst/>
              <a:gdLst/>
              <a:ahLst/>
              <a:cxnLst/>
              <a:rect l="l" t="t" r="r" b="b"/>
              <a:pathLst>
                <a:path w="1824354" h="384175">
                  <a:moveTo>
                    <a:pt x="0" y="192024"/>
                  </a:moveTo>
                  <a:lnTo>
                    <a:pt x="26508" y="145876"/>
                  </a:lnTo>
                  <a:lnTo>
                    <a:pt x="71678" y="117277"/>
                  </a:lnTo>
                  <a:lnTo>
                    <a:pt x="136655" y="90871"/>
                  </a:lnTo>
                  <a:lnTo>
                    <a:pt x="175985" y="78614"/>
                  </a:lnTo>
                  <a:lnTo>
                    <a:pt x="219562" y="67054"/>
                  </a:lnTo>
                  <a:lnTo>
                    <a:pt x="267152" y="56240"/>
                  </a:lnTo>
                  <a:lnTo>
                    <a:pt x="318520" y="46221"/>
                  </a:lnTo>
                  <a:lnTo>
                    <a:pt x="373431" y="37047"/>
                  </a:lnTo>
                  <a:lnTo>
                    <a:pt x="431651" y="28768"/>
                  </a:lnTo>
                  <a:lnTo>
                    <a:pt x="492945" y="21432"/>
                  </a:lnTo>
                  <a:lnTo>
                    <a:pt x="557078" y="15089"/>
                  </a:lnTo>
                  <a:lnTo>
                    <a:pt x="623815" y="9788"/>
                  </a:lnTo>
                  <a:lnTo>
                    <a:pt x="692922" y="5580"/>
                  </a:lnTo>
                  <a:lnTo>
                    <a:pt x="764164" y="2513"/>
                  </a:lnTo>
                  <a:lnTo>
                    <a:pt x="837306" y="636"/>
                  </a:lnTo>
                  <a:lnTo>
                    <a:pt x="912113" y="0"/>
                  </a:lnTo>
                  <a:lnTo>
                    <a:pt x="986921" y="636"/>
                  </a:lnTo>
                  <a:lnTo>
                    <a:pt x="1060063" y="2513"/>
                  </a:lnTo>
                  <a:lnTo>
                    <a:pt x="1131305" y="5580"/>
                  </a:lnTo>
                  <a:lnTo>
                    <a:pt x="1200412" y="9788"/>
                  </a:lnTo>
                  <a:lnTo>
                    <a:pt x="1267149" y="15089"/>
                  </a:lnTo>
                  <a:lnTo>
                    <a:pt x="1331282" y="21432"/>
                  </a:lnTo>
                  <a:lnTo>
                    <a:pt x="1392576" y="28768"/>
                  </a:lnTo>
                  <a:lnTo>
                    <a:pt x="1450796" y="37047"/>
                  </a:lnTo>
                  <a:lnTo>
                    <a:pt x="1505707" y="46221"/>
                  </a:lnTo>
                  <a:lnTo>
                    <a:pt x="1557075" y="56240"/>
                  </a:lnTo>
                  <a:lnTo>
                    <a:pt x="1604665" y="67054"/>
                  </a:lnTo>
                  <a:lnTo>
                    <a:pt x="1648242" y="78614"/>
                  </a:lnTo>
                  <a:lnTo>
                    <a:pt x="1687572" y="90871"/>
                  </a:lnTo>
                  <a:lnTo>
                    <a:pt x="1752549" y="117277"/>
                  </a:lnTo>
                  <a:lnTo>
                    <a:pt x="1797719" y="145876"/>
                  </a:lnTo>
                  <a:lnTo>
                    <a:pt x="1821204" y="176274"/>
                  </a:lnTo>
                  <a:lnTo>
                    <a:pt x="1824227" y="192024"/>
                  </a:lnTo>
                  <a:lnTo>
                    <a:pt x="1821204" y="207773"/>
                  </a:lnTo>
                  <a:lnTo>
                    <a:pt x="1797719" y="238171"/>
                  </a:lnTo>
                  <a:lnTo>
                    <a:pt x="1752549" y="266770"/>
                  </a:lnTo>
                  <a:lnTo>
                    <a:pt x="1687572" y="293176"/>
                  </a:lnTo>
                  <a:lnTo>
                    <a:pt x="1648242" y="305433"/>
                  </a:lnTo>
                  <a:lnTo>
                    <a:pt x="1604665" y="316993"/>
                  </a:lnTo>
                  <a:lnTo>
                    <a:pt x="1557075" y="327807"/>
                  </a:lnTo>
                  <a:lnTo>
                    <a:pt x="1505707" y="337826"/>
                  </a:lnTo>
                  <a:lnTo>
                    <a:pt x="1450796" y="347000"/>
                  </a:lnTo>
                  <a:lnTo>
                    <a:pt x="1392576" y="355279"/>
                  </a:lnTo>
                  <a:lnTo>
                    <a:pt x="1331282" y="362615"/>
                  </a:lnTo>
                  <a:lnTo>
                    <a:pt x="1267149" y="368958"/>
                  </a:lnTo>
                  <a:lnTo>
                    <a:pt x="1200412" y="374259"/>
                  </a:lnTo>
                  <a:lnTo>
                    <a:pt x="1131305" y="378467"/>
                  </a:lnTo>
                  <a:lnTo>
                    <a:pt x="1060063" y="381534"/>
                  </a:lnTo>
                  <a:lnTo>
                    <a:pt x="986921" y="383411"/>
                  </a:lnTo>
                  <a:lnTo>
                    <a:pt x="912113" y="384048"/>
                  </a:lnTo>
                  <a:lnTo>
                    <a:pt x="837306" y="383411"/>
                  </a:lnTo>
                  <a:lnTo>
                    <a:pt x="764164" y="381534"/>
                  </a:lnTo>
                  <a:lnTo>
                    <a:pt x="692922" y="378467"/>
                  </a:lnTo>
                  <a:lnTo>
                    <a:pt x="623815" y="374259"/>
                  </a:lnTo>
                  <a:lnTo>
                    <a:pt x="557078" y="368958"/>
                  </a:lnTo>
                  <a:lnTo>
                    <a:pt x="492945" y="362615"/>
                  </a:lnTo>
                  <a:lnTo>
                    <a:pt x="431651" y="355279"/>
                  </a:lnTo>
                  <a:lnTo>
                    <a:pt x="373431" y="347000"/>
                  </a:lnTo>
                  <a:lnTo>
                    <a:pt x="318520" y="337826"/>
                  </a:lnTo>
                  <a:lnTo>
                    <a:pt x="267152" y="327807"/>
                  </a:lnTo>
                  <a:lnTo>
                    <a:pt x="219562" y="316993"/>
                  </a:lnTo>
                  <a:lnTo>
                    <a:pt x="175985" y="305433"/>
                  </a:lnTo>
                  <a:lnTo>
                    <a:pt x="136655" y="293176"/>
                  </a:lnTo>
                  <a:lnTo>
                    <a:pt x="71678" y="266770"/>
                  </a:lnTo>
                  <a:lnTo>
                    <a:pt x="26508" y="238171"/>
                  </a:lnTo>
                  <a:lnTo>
                    <a:pt x="3023" y="207773"/>
                  </a:lnTo>
                  <a:lnTo>
                    <a:pt x="0" y="192024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724" y="334816"/>
            <a:ext cx="26752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5" dirty="0"/>
              <a:t>Specify</a:t>
            </a:r>
            <a:r>
              <a:rPr sz="2500" spc="-145" dirty="0"/>
              <a:t> </a:t>
            </a:r>
            <a:r>
              <a:rPr sz="2500" spc="-100" dirty="0"/>
              <a:t>article</a:t>
            </a:r>
            <a:r>
              <a:rPr sz="2500" spc="-145" dirty="0"/>
              <a:t> </a:t>
            </a:r>
            <a:r>
              <a:rPr sz="2500" spc="-40" dirty="0"/>
              <a:t>type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436445" y="2065901"/>
            <a:ext cx="4446270" cy="26282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5"/>
              </a:spcBef>
            </a:pPr>
            <a:r>
              <a:rPr sz="2100" spc="-40" dirty="0">
                <a:latin typeface="Trebuchet MS"/>
                <a:cs typeface="Trebuchet MS"/>
              </a:rPr>
              <a:t>Select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your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article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type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“Article </a:t>
            </a:r>
            <a:r>
              <a:rPr sz="2100" spc="-80" dirty="0">
                <a:latin typeface="Trebuchet MS"/>
                <a:cs typeface="Trebuchet MS"/>
              </a:rPr>
              <a:t>Type”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dropdown.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332105">
              <a:lnSpc>
                <a:spcPct val="101699"/>
              </a:lnSpc>
            </a:pPr>
            <a:r>
              <a:rPr sz="2100" spc="-30" dirty="0">
                <a:latin typeface="Trebuchet MS"/>
                <a:cs typeface="Trebuchet MS"/>
              </a:rPr>
              <a:t>Confirm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you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have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read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journal </a:t>
            </a:r>
            <a:r>
              <a:rPr sz="2100" spc="-40" dirty="0">
                <a:latin typeface="Trebuchet MS"/>
                <a:cs typeface="Trebuchet MS"/>
              </a:rPr>
              <a:t>manuscript</a:t>
            </a:r>
            <a:r>
              <a:rPr sz="2100" spc="-8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guidelines,</a:t>
            </a:r>
            <a:r>
              <a:rPr sz="2100" spc="-7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publishing </a:t>
            </a:r>
            <a:r>
              <a:rPr sz="2100" spc="-40" dirty="0">
                <a:latin typeface="Trebuchet MS"/>
                <a:cs typeface="Trebuchet MS"/>
              </a:rPr>
              <a:t>policies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and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Read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&amp;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Publish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details.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35" dirty="0">
                <a:latin typeface="Trebuchet MS"/>
                <a:cs typeface="Trebuchet MS"/>
              </a:rPr>
              <a:t>Click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“Submit”.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86528" y="1578864"/>
            <a:ext cx="7039609" cy="4066540"/>
            <a:chOff x="4986528" y="1578864"/>
            <a:chExt cx="7039609" cy="4066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6528" y="1578864"/>
              <a:ext cx="7039355" cy="4066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2436" y="1604772"/>
              <a:ext cx="6932674" cy="3959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1300" y="372706"/>
            <a:ext cx="46323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95" dirty="0"/>
              <a:t>Author</a:t>
            </a:r>
            <a:r>
              <a:rPr sz="2500" spc="-165" dirty="0"/>
              <a:t> </a:t>
            </a:r>
            <a:r>
              <a:rPr sz="2500" spc="-105" dirty="0"/>
              <a:t>submissions</a:t>
            </a:r>
            <a:r>
              <a:rPr sz="2500" spc="-215" dirty="0"/>
              <a:t> </a:t>
            </a:r>
            <a:r>
              <a:rPr sz="2500" dirty="0"/>
              <a:t>–</a:t>
            </a:r>
            <a:r>
              <a:rPr sz="2500" spc="-150" dirty="0"/>
              <a:t> </a:t>
            </a:r>
            <a:r>
              <a:rPr sz="2500" spc="-100" dirty="0"/>
              <a:t>article</a:t>
            </a:r>
            <a:r>
              <a:rPr sz="2500" spc="-160" dirty="0"/>
              <a:t> </a:t>
            </a:r>
            <a:r>
              <a:rPr sz="2500" spc="-35" dirty="0"/>
              <a:t>types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013624" y="2057400"/>
            <a:ext cx="10164751" cy="316817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9685" marR="5080" indent="635" algn="ctr">
              <a:spcBef>
                <a:spcPts val="105"/>
              </a:spcBef>
            </a:pPr>
            <a:r>
              <a:rPr sz="2000" spc="-70" dirty="0" err="1">
                <a:latin typeface="Trebuchet MS"/>
                <a:cs typeface="Trebuchet MS"/>
              </a:rPr>
              <a:t>Authors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can </a:t>
            </a:r>
            <a:r>
              <a:rPr lang="it-IT" sz="2000" spc="-25" dirty="0" err="1">
                <a:latin typeface="Trebuchet MS"/>
                <a:cs typeface="Trebuchet MS"/>
              </a:rPr>
              <a:t>only</a:t>
            </a:r>
            <a:r>
              <a:rPr lang="it-IT" sz="2000" spc="-25" dirty="0">
                <a:latin typeface="Trebuchet MS"/>
                <a:cs typeface="Trebuchet MS"/>
              </a:rPr>
              <a:t> </a:t>
            </a:r>
            <a:r>
              <a:rPr sz="2000" spc="-10" dirty="0" err="1">
                <a:latin typeface="Trebuchet MS"/>
                <a:cs typeface="Trebuchet MS"/>
              </a:rPr>
              <a:t>publish</a:t>
            </a:r>
            <a:r>
              <a:rPr sz="2000" spc="-10" dirty="0">
                <a:latin typeface="Trebuchet MS"/>
                <a:cs typeface="Trebuchet MS"/>
              </a:rPr>
              <a:t> ‘</a:t>
            </a:r>
            <a:r>
              <a:rPr lang="it-IT" sz="2000" b="1" spc="-10" dirty="0" err="1">
                <a:latin typeface="Trebuchet MS"/>
                <a:cs typeface="Trebuchet MS"/>
              </a:rPr>
              <a:t>Original</a:t>
            </a:r>
            <a:r>
              <a:rPr lang="it-IT" sz="2000" spc="-10" dirty="0">
                <a:latin typeface="Trebuchet MS"/>
                <a:cs typeface="Trebuchet MS"/>
              </a:rPr>
              <a:t> </a:t>
            </a:r>
            <a:r>
              <a:rPr sz="2000" b="1" spc="-10" dirty="0" err="1">
                <a:latin typeface="Trebuchet MS"/>
                <a:cs typeface="Trebuchet MS"/>
              </a:rPr>
              <a:t>Research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spc="-75" dirty="0" err="1">
                <a:latin typeface="Trebuchet MS"/>
                <a:cs typeface="Trebuchet MS"/>
              </a:rPr>
              <a:t>Articles</a:t>
            </a:r>
            <a:r>
              <a:rPr sz="2000" spc="-75" dirty="0">
                <a:latin typeface="Trebuchet MS"/>
                <a:cs typeface="Trebuchet MS"/>
              </a:rPr>
              <a:t>’</a:t>
            </a:r>
            <a:r>
              <a:rPr lang="it-IT" sz="2000" spc="-15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spc="-60" dirty="0">
                <a:solidFill>
                  <a:srgbClr val="000000"/>
                </a:solidFill>
                <a:latin typeface="Trebuchet MS"/>
              </a:rPr>
              <a:t>under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the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Read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&amp; </a:t>
            </a:r>
            <a:r>
              <a:rPr sz="2000" b="1" spc="-10" dirty="0">
                <a:latin typeface="Trebuchet MS"/>
                <a:cs typeface="Trebuchet MS"/>
              </a:rPr>
              <a:t>Publish </a:t>
            </a:r>
            <a:r>
              <a:rPr sz="2000" spc="-10" dirty="0">
                <a:latin typeface="Trebuchet MS"/>
                <a:cs typeface="Trebuchet MS"/>
              </a:rPr>
              <a:t>agreement</a:t>
            </a:r>
            <a:r>
              <a:rPr lang="it-IT" sz="2000" spc="-10" dirty="0">
                <a:latin typeface="Trebuchet MS"/>
                <a:cs typeface="Trebuchet MS"/>
              </a:rPr>
              <a:t>.</a:t>
            </a:r>
            <a:endParaRPr lang="it-IT"/>
          </a:p>
          <a:p>
            <a:pPr marL="19685" marR="5080" indent="635" algn="ctr">
              <a:spcBef>
                <a:spcPts val="105"/>
              </a:spcBef>
            </a:pPr>
            <a:endParaRPr lang="it-IT"/>
          </a:p>
          <a:p>
            <a:pPr marL="19685" marR="5080" indent="635" algn="ctr">
              <a:spcBef>
                <a:spcPts val="105"/>
              </a:spcBef>
            </a:pPr>
            <a:endParaRPr lang="it-IT"/>
          </a:p>
          <a:p>
            <a:pPr marL="19685" marR="5080" indent="635" algn="ctr">
              <a:spcBef>
                <a:spcPts val="105"/>
              </a:spcBef>
            </a:pPr>
            <a:r>
              <a:rPr lang="it-IT" sz="2000" dirty="0">
                <a:latin typeface="Calibri"/>
                <a:ea typeface="Calibri"/>
                <a:cs typeface="Calibri"/>
              </a:rPr>
              <a:t>‘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Original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Research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Articles</a:t>
            </a:r>
            <a:r>
              <a:rPr lang="en-US" sz="2000" dirty="0">
                <a:latin typeface="Calibri"/>
                <a:ea typeface="Calibri"/>
                <a:cs typeface="Calibri"/>
              </a:rPr>
              <a:t>’</a:t>
            </a:r>
            <a:r>
              <a:rPr lang="it-IT" sz="2000" dirty="0">
                <a:latin typeface="Calibri"/>
                <a:ea typeface="Calibri"/>
                <a:cs typeface="Calibri"/>
              </a:rPr>
              <a:t> include: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Research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Article</a:t>
            </a:r>
            <a:r>
              <a:rPr lang="it-IT" sz="2000" dirty="0">
                <a:latin typeface="Calibri"/>
                <a:ea typeface="Calibri"/>
                <a:cs typeface="Calibri"/>
              </a:rPr>
              <a:t>,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Research</a:t>
            </a:r>
            <a:r>
              <a:rPr lang="it-IT" sz="2000" dirty="0">
                <a:latin typeface="Calibri"/>
                <a:ea typeface="Calibri"/>
                <a:cs typeface="Calibri"/>
              </a:rPr>
              <a:t> Report, Techniques and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Resources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Article</a:t>
            </a:r>
            <a:r>
              <a:rPr lang="it-IT" sz="2000" dirty="0">
                <a:latin typeface="Calibri"/>
                <a:ea typeface="Calibri"/>
                <a:cs typeface="Calibri"/>
              </a:rPr>
              <a:t>, Techniques and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Resources</a:t>
            </a:r>
            <a:r>
              <a:rPr lang="it-IT" sz="2000" dirty="0">
                <a:latin typeface="Calibri"/>
                <a:ea typeface="Calibri"/>
                <a:cs typeface="Calibri"/>
              </a:rPr>
              <a:t> Report, Short Report, Tools and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Resources</a:t>
            </a:r>
            <a:r>
              <a:rPr lang="it-IT" sz="2000" dirty="0">
                <a:latin typeface="Calibri"/>
                <a:ea typeface="Calibri"/>
                <a:cs typeface="Calibri"/>
              </a:rPr>
              <a:t>, Methods &amp; Techniques, Short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Communication</a:t>
            </a:r>
            <a:r>
              <a:rPr lang="it-IT" sz="2000" dirty="0">
                <a:latin typeface="Calibri"/>
                <a:ea typeface="Calibri"/>
                <a:cs typeface="Calibri"/>
              </a:rPr>
              <a:t>, Resource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Article</a:t>
            </a:r>
            <a:r>
              <a:rPr lang="it-IT" sz="2000" dirty="0">
                <a:latin typeface="Calibri"/>
                <a:ea typeface="Calibri"/>
                <a:cs typeface="Calibri"/>
              </a:rPr>
              <a:t>, Theory &amp;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Modelling</a:t>
            </a:r>
            <a:r>
              <a:rPr lang="it-IT" sz="2000" dirty="0">
                <a:latin typeface="Calibri"/>
                <a:ea typeface="Calibri"/>
                <a:cs typeface="Calibri"/>
              </a:rPr>
              <a:t>, </a:t>
            </a:r>
            <a:r>
              <a:rPr lang="it-IT" sz="2000" dirty="0" err="1">
                <a:latin typeface="Calibri"/>
                <a:ea typeface="Calibri"/>
                <a:cs typeface="Calibri"/>
              </a:rPr>
              <a:t>Resources</a:t>
            </a:r>
            <a:r>
              <a:rPr lang="it-IT" sz="2000" dirty="0">
                <a:latin typeface="Calibri"/>
                <a:ea typeface="Calibri"/>
                <a:cs typeface="Calibri"/>
              </a:rPr>
              <a:t> &amp; Methods.</a:t>
            </a:r>
            <a:endParaRPr lang="it-IT"/>
          </a:p>
          <a:p>
            <a:pPr marL="19685" marR="5080" indent="635" algn="ctr">
              <a:lnSpc>
                <a:spcPct val="100000"/>
              </a:lnSpc>
              <a:spcBef>
                <a:spcPts val="105"/>
              </a:spcBef>
            </a:pPr>
            <a:r>
              <a:rPr lang="it-IT" sz="2000" spc="-10" dirty="0">
                <a:latin typeface="Calibri"/>
                <a:ea typeface="Calibri"/>
                <a:cs typeface="Trebuchet MS"/>
              </a:rPr>
              <a:t> </a:t>
            </a:r>
            <a:endParaRPr lang="it-IT"/>
          </a:p>
          <a:p>
            <a:pPr marL="19685" marR="5080" indent="635" algn="ctr">
              <a:lnSpc>
                <a:spcPct val="100000"/>
              </a:lnSpc>
              <a:spcBef>
                <a:spcPts val="105"/>
              </a:spcBef>
            </a:pPr>
            <a:endParaRPr lang="it-IT"/>
          </a:p>
          <a:p>
            <a:pPr marL="19685" marR="5080" indent="635" algn="ctr">
              <a:spcBef>
                <a:spcPts val="105"/>
              </a:spcBef>
            </a:pPr>
            <a:r>
              <a:rPr lang="it-IT" sz="2000" spc="-10" dirty="0">
                <a:latin typeface="Calibri"/>
                <a:ea typeface="Calibri"/>
                <a:cs typeface="Trebuchet MS"/>
              </a:rPr>
              <a:t>‘O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riginal</a:t>
            </a:r>
            <a:r>
              <a:rPr lang="en-US" sz="2000" dirty="0">
                <a:latin typeface="Calibri"/>
                <a:ea typeface="Calibri"/>
                <a:cs typeface="Calibri"/>
              </a:rPr>
              <a:t> Research Articles’ do not include: Review Papers, Commentaries, Correspondence, Corrections, Additions, Posters or any other content or material.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04103" y="1687067"/>
            <a:ext cx="6402705" cy="5171440"/>
            <a:chOff x="5404103" y="1687067"/>
            <a:chExt cx="6402705" cy="5171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4103" y="1687067"/>
              <a:ext cx="3971543" cy="41391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0011" y="1712975"/>
              <a:ext cx="3864863" cy="4032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9683" y="4111751"/>
              <a:ext cx="3605783" cy="2746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5591" y="4137660"/>
              <a:ext cx="3488080" cy="13227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13313" y="4965953"/>
              <a:ext cx="1248410" cy="384175"/>
            </a:xfrm>
            <a:custGeom>
              <a:avLst/>
              <a:gdLst/>
              <a:ahLst/>
              <a:cxnLst/>
              <a:rect l="l" t="t" r="r" b="b"/>
              <a:pathLst>
                <a:path w="1248409" h="384175">
                  <a:moveTo>
                    <a:pt x="0" y="192024"/>
                  </a:moveTo>
                  <a:lnTo>
                    <a:pt x="14394" y="150828"/>
                  </a:lnTo>
                  <a:lnTo>
                    <a:pt x="55546" y="112713"/>
                  </a:lnTo>
                  <a:lnTo>
                    <a:pt x="120411" y="78614"/>
                  </a:lnTo>
                  <a:lnTo>
                    <a:pt x="160784" y="63364"/>
                  </a:lnTo>
                  <a:lnTo>
                    <a:pt x="205943" y="49469"/>
                  </a:lnTo>
                  <a:lnTo>
                    <a:pt x="255507" y="37047"/>
                  </a:lnTo>
                  <a:lnTo>
                    <a:pt x="309095" y="26215"/>
                  </a:lnTo>
                  <a:lnTo>
                    <a:pt x="366327" y="17090"/>
                  </a:lnTo>
                  <a:lnTo>
                    <a:pt x="426822" y="9788"/>
                  </a:lnTo>
                  <a:lnTo>
                    <a:pt x="490199" y="4428"/>
                  </a:lnTo>
                  <a:lnTo>
                    <a:pt x="556078" y="1126"/>
                  </a:lnTo>
                  <a:lnTo>
                    <a:pt x="624078" y="0"/>
                  </a:lnTo>
                  <a:lnTo>
                    <a:pt x="692077" y="1126"/>
                  </a:lnTo>
                  <a:lnTo>
                    <a:pt x="757956" y="4428"/>
                  </a:lnTo>
                  <a:lnTo>
                    <a:pt x="821333" y="9788"/>
                  </a:lnTo>
                  <a:lnTo>
                    <a:pt x="881828" y="17090"/>
                  </a:lnTo>
                  <a:lnTo>
                    <a:pt x="939060" y="26215"/>
                  </a:lnTo>
                  <a:lnTo>
                    <a:pt x="992648" y="37047"/>
                  </a:lnTo>
                  <a:lnTo>
                    <a:pt x="1042212" y="49469"/>
                  </a:lnTo>
                  <a:lnTo>
                    <a:pt x="1087371" y="63364"/>
                  </a:lnTo>
                  <a:lnTo>
                    <a:pt x="1127744" y="78614"/>
                  </a:lnTo>
                  <a:lnTo>
                    <a:pt x="1162950" y="95103"/>
                  </a:lnTo>
                  <a:lnTo>
                    <a:pt x="1216339" y="131327"/>
                  </a:lnTo>
                  <a:lnTo>
                    <a:pt x="1244493" y="171099"/>
                  </a:lnTo>
                  <a:lnTo>
                    <a:pt x="1248156" y="192024"/>
                  </a:lnTo>
                  <a:lnTo>
                    <a:pt x="1244493" y="212948"/>
                  </a:lnTo>
                  <a:lnTo>
                    <a:pt x="1216339" y="252720"/>
                  </a:lnTo>
                  <a:lnTo>
                    <a:pt x="1162950" y="288944"/>
                  </a:lnTo>
                  <a:lnTo>
                    <a:pt x="1127744" y="305433"/>
                  </a:lnTo>
                  <a:lnTo>
                    <a:pt x="1087371" y="320683"/>
                  </a:lnTo>
                  <a:lnTo>
                    <a:pt x="1042212" y="334578"/>
                  </a:lnTo>
                  <a:lnTo>
                    <a:pt x="992648" y="347000"/>
                  </a:lnTo>
                  <a:lnTo>
                    <a:pt x="939060" y="357832"/>
                  </a:lnTo>
                  <a:lnTo>
                    <a:pt x="881828" y="366957"/>
                  </a:lnTo>
                  <a:lnTo>
                    <a:pt x="821333" y="374259"/>
                  </a:lnTo>
                  <a:lnTo>
                    <a:pt x="757956" y="379619"/>
                  </a:lnTo>
                  <a:lnTo>
                    <a:pt x="692077" y="382921"/>
                  </a:lnTo>
                  <a:lnTo>
                    <a:pt x="624078" y="384048"/>
                  </a:lnTo>
                  <a:lnTo>
                    <a:pt x="556078" y="382921"/>
                  </a:lnTo>
                  <a:lnTo>
                    <a:pt x="490199" y="379619"/>
                  </a:lnTo>
                  <a:lnTo>
                    <a:pt x="426822" y="374259"/>
                  </a:lnTo>
                  <a:lnTo>
                    <a:pt x="366327" y="366957"/>
                  </a:lnTo>
                  <a:lnTo>
                    <a:pt x="309095" y="357832"/>
                  </a:lnTo>
                  <a:lnTo>
                    <a:pt x="255507" y="347000"/>
                  </a:lnTo>
                  <a:lnTo>
                    <a:pt x="205943" y="334578"/>
                  </a:lnTo>
                  <a:lnTo>
                    <a:pt x="160784" y="320683"/>
                  </a:lnTo>
                  <a:lnTo>
                    <a:pt x="120411" y="305433"/>
                  </a:lnTo>
                  <a:lnTo>
                    <a:pt x="85205" y="288944"/>
                  </a:lnTo>
                  <a:lnTo>
                    <a:pt x="31816" y="252720"/>
                  </a:lnTo>
                  <a:lnTo>
                    <a:pt x="3662" y="212948"/>
                  </a:lnTo>
                  <a:lnTo>
                    <a:pt x="0" y="192024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98724" y="334816"/>
            <a:ext cx="53092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95" dirty="0"/>
              <a:t>Read</a:t>
            </a:r>
            <a:r>
              <a:rPr sz="2500" spc="-160" dirty="0"/>
              <a:t> </a:t>
            </a:r>
            <a:r>
              <a:rPr sz="2500" spc="-85" dirty="0"/>
              <a:t>the</a:t>
            </a:r>
            <a:r>
              <a:rPr sz="2500" spc="-145" dirty="0"/>
              <a:t> </a:t>
            </a:r>
            <a:r>
              <a:rPr sz="2500" spc="-105" dirty="0"/>
              <a:t>Manuscript</a:t>
            </a:r>
            <a:r>
              <a:rPr sz="2500" spc="-170" dirty="0"/>
              <a:t> </a:t>
            </a:r>
            <a:r>
              <a:rPr sz="2500" spc="-105" dirty="0"/>
              <a:t>Submission</a:t>
            </a:r>
            <a:r>
              <a:rPr sz="2500" spc="-200" dirty="0"/>
              <a:t> </a:t>
            </a:r>
            <a:r>
              <a:rPr sz="2500" spc="-10" dirty="0"/>
              <a:t>Guide</a:t>
            </a:r>
            <a:endParaRPr sz="2500"/>
          </a:p>
        </p:txBody>
      </p:sp>
      <p:sp>
        <p:nvSpPr>
          <p:cNvPr id="9" name="object 9"/>
          <p:cNvSpPr txBox="1"/>
          <p:nvPr/>
        </p:nvSpPr>
        <p:spPr>
          <a:xfrm>
            <a:off x="886150" y="1691708"/>
            <a:ext cx="4458970" cy="16522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716915">
              <a:lnSpc>
                <a:spcPct val="101899"/>
              </a:lnSpc>
              <a:spcBef>
                <a:spcPts val="85"/>
              </a:spcBef>
            </a:pPr>
            <a:r>
              <a:rPr sz="2100" spc="-100" dirty="0">
                <a:latin typeface="Trebuchet MS"/>
                <a:cs typeface="Trebuchet MS"/>
              </a:rPr>
              <a:t>You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will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then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see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Manuscript </a:t>
            </a:r>
            <a:r>
              <a:rPr sz="2100" spc="-40" dirty="0">
                <a:latin typeface="Trebuchet MS"/>
                <a:cs typeface="Trebuchet MS"/>
              </a:rPr>
              <a:t>Submission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Guide.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ct val="101899"/>
              </a:lnSpc>
            </a:pPr>
            <a:r>
              <a:rPr sz="2100" spc="-25" dirty="0">
                <a:latin typeface="Trebuchet MS"/>
                <a:cs typeface="Trebuchet MS"/>
              </a:rPr>
              <a:t>When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you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have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read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it,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click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“Begin </a:t>
            </a:r>
            <a:r>
              <a:rPr sz="2100" spc="-40" dirty="0">
                <a:latin typeface="Trebuchet MS"/>
                <a:cs typeface="Trebuchet MS"/>
              </a:rPr>
              <a:t>Submission</a:t>
            </a:r>
            <a:r>
              <a:rPr sz="2100" spc="-1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at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bottom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page.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724" y="334816"/>
            <a:ext cx="70612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0" dirty="0"/>
              <a:t>Work</a:t>
            </a:r>
            <a:r>
              <a:rPr sz="2500" spc="-180" dirty="0"/>
              <a:t> </a:t>
            </a:r>
            <a:r>
              <a:rPr sz="2500" spc="-100" dirty="0"/>
              <a:t>through</a:t>
            </a:r>
            <a:r>
              <a:rPr sz="2500" spc="-165" dirty="0"/>
              <a:t> </a:t>
            </a:r>
            <a:r>
              <a:rPr sz="2500" spc="-85" dirty="0"/>
              <a:t>all</a:t>
            </a:r>
            <a:r>
              <a:rPr sz="2500" spc="-170" dirty="0"/>
              <a:t> </a:t>
            </a:r>
            <a:r>
              <a:rPr sz="2500" spc="-105" dirty="0"/>
              <a:t>sections</a:t>
            </a:r>
            <a:r>
              <a:rPr sz="2500" spc="-200" dirty="0"/>
              <a:t> </a:t>
            </a:r>
            <a:r>
              <a:rPr sz="2500" spc="-65" dirty="0"/>
              <a:t>of</a:t>
            </a:r>
            <a:r>
              <a:rPr sz="2500" spc="-160" dirty="0"/>
              <a:t> </a:t>
            </a:r>
            <a:r>
              <a:rPr sz="2500" spc="-85" dirty="0"/>
              <a:t>the</a:t>
            </a:r>
            <a:r>
              <a:rPr sz="2500" spc="-160" dirty="0"/>
              <a:t> </a:t>
            </a:r>
            <a:r>
              <a:rPr sz="2500" spc="-105" dirty="0"/>
              <a:t>submission</a:t>
            </a:r>
            <a:r>
              <a:rPr sz="2500" spc="-195" dirty="0"/>
              <a:t> </a:t>
            </a:r>
            <a:r>
              <a:rPr sz="2500" spc="-35" dirty="0"/>
              <a:t>process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6084061" y="1517903"/>
            <a:ext cx="5289550" cy="4803775"/>
            <a:chOff x="6084061" y="1517903"/>
            <a:chExt cx="5289550" cy="4803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8208" y="1517903"/>
              <a:ext cx="4375403" cy="4069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4116" y="1543811"/>
              <a:ext cx="4268723" cy="3962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476" y="4363211"/>
              <a:ext cx="1950719" cy="19583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96761" y="4389881"/>
              <a:ext cx="1344295" cy="480059"/>
            </a:xfrm>
            <a:custGeom>
              <a:avLst/>
              <a:gdLst/>
              <a:ahLst/>
              <a:cxnLst/>
              <a:rect l="l" t="t" r="r" b="b"/>
              <a:pathLst>
                <a:path w="1344295" h="480060">
                  <a:moveTo>
                    <a:pt x="0" y="240030"/>
                  </a:moveTo>
                  <a:lnTo>
                    <a:pt x="13654" y="191656"/>
                  </a:lnTo>
                  <a:lnTo>
                    <a:pt x="52815" y="146600"/>
                  </a:lnTo>
                  <a:lnTo>
                    <a:pt x="114781" y="105827"/>
                  </a:lnTo>
                  <a:lnTo>
                    <a:pt x="153470" y="87349"/>
                  </a:lnTo>
                  <a:lnTo>
                    <a:pt x="196848" y="70304"/>
                  </a:lnTo>
                  <a:lnTo>
                    <a:pt x="244575" y="54811"/>
                  </a:lnTo>
                  <a:lnTo>
                    <a:pt x="296314" y="40993"/>
                  </a:lnTo>
                  <a:lnTo>
                    <a:pt x="351728" y="28970"/>
                  </a:lnTo>
                  <a:lnTo>
                    <a:pt x="410478" y="18863"/>
                  </a:lnTo>
                  <a:lnTo>
                    <a:pt x="472226" y="10791"/>
                  </a:lnTo>
                  <a:lnTo>
                    <a:pt x="536635" y="4876"/>
                  </a:lnTo>
                  <a:lnTo>
                    <a:pt x="603367" y="1239"/>
                  </a:lnTo>
                  <a:lnTo>
                    <a:pt x="672084" y="0"/>
                  </a:lnTo>
                  <a:lnTo>
                    <a:pt x="740800" y="1239"/>
                  </a:lnTo>
                  <a:lnTo>
                    <a:pt x="807532" y="4876"/>
                  </a:lnTo>
                  <a:lnTo>
                    <a:pt x="871941" y="10791"/>
                  </a:lnTo>
                  <a:lnTo>
                    <a:pt x="933689" y="18863"/>
                  </a:lnTo>
                  <a:lnTo>
                    <a:pt x="992439" y="28970"/>
                  </a:lnTo>
                  <a:lnTo>
                    <a:pt x="1047853" y="40993"/>
                  </a:lnTo>
                  <a:lnTo>
                    <a:pt x="1099592" y="54811"/>
                  </a:lnTo>
                  <a:lnTo>
                    <a:pt x="1147319" y="70304"/>
                  </a:lnTo>
                  <a:lnTo>
                    <a:pt x="1190697" y="87349"/>
                  </a:lnTo>
                  <a:lnTo>
                    <a:pt x="1229386" y="105827"/>
                  </a:lnTo>
                  <a:lnTo>
                    <a:pt x="1263051" y="125618"/>
                  </a:lnTo>
                  <a:lnTo>
                    <a:pt x="1313952" y="168653"/>
                  </a:lnTo>
                  <a:lnTo>
                    <a:pt x="1340698" y="215488"/>
                  </a:lnTo>
                  <a:lnTo>
                    <a:pt x="1344168" y="240030"/>
                  </a:lnTo>
                  <a:lnTo>
                    <a:pt x="1340698" y="264571"/>
                  </a:lnTo>
                  <a:lnTo>
                    <a:pt x="1313952" y="311406"/>
                  </a:lnTo>
                  <a:lnTo>
                    <a:pt x="1263051" y="354441"/>
                  </a:lnTo>
                  <a:lnTo>
                    <a:pt x="1229386" y="374232"/>
                  </a:lnTo>
                  <a:lnTo>
                    <a:pt x="1190697" y="392710"/>
                  </a:lnTo>
                  <a:lnTo>
                    <a:pt x="1147319" y="409755"/>
                  </a:lnTo>
                  <a:lnTo>
                    <a:pt x="1099592" y="425248"/>
                  </a:lnTo>
                  <a:lnTo>
                    <a:pt x="1047853" y="439066"/>
                  </a:lnTo>
                  <a:lnTo>
                    <a:pt x="992439" y="451089"/>
                  </a:lnTo>
                  <a:lnTo>
                    <a:pt x="933689" y="461196"/>
                  </a:lnTo>
                  <a:lnTo>
                    <a:pt x="871941" y="469268"/>
                  </a:lnTo>
                  <a:lnTo>
                    <a:pt x="807532" y="475183"/>
                  </a:lnTo>
                  <a:lnTo>
                    <a:pt x="740800" y="478820"/>
                  </a:lnTo>
                  <a:lnTo>
                    <a:pt x="672084" y="480060"/>
                  </a:lnTo>
                  <a:lnTo>
                    <a:pt x="603367" y="478820"/>
                  </a:lnTo>
                  <a:lnTo>
                    <a:pt x="536635" y="475183"/>
                  </a:lnTo>
                  <a:lnTo>
                    <a:pt x="472226" y="469268"/>
                  </a:lnTo>
                  <a:lnTo>
                    <a:pt x="410478" y="461196"/>
                  </a:lnTo>
                  <a:lnTo>
                    <a:pt x="351728" y="451089"/>
                  </a:lnTo>
                  <a:lnTo>
                    <a:pt x="296314" y="439066"/>
                  </a:lnTo>
                  <a:lnTo>
                    <a:pt x="244575" y="425248"/>
                  </a:lnTo>
                  <a:lnTo>
                    <a:pt x="196848" y="409755"/>
                  </a:lnTo>
                  <a:lnTo>
                    <a:pt x="153470" y="392710"/>
                  </a:lnTo>
                  <a:lnTo>
                    <a:pt x="114781" y="374232"/>
                  </a:lnTo>
                  <a:lnTo>
                    <a:pt x="81116" y="354441"/>
                  </a:lnTo>
                  <a:lnTo>
                    <a:pt x="30215" y="311406"/>
                  </a:lnTo>
                  <a:lnTo>
                    <a:pt x="3469" y="264571"/>
                  </a:lnTo>
                  <a:lnTo>
                    <a:pt x="0" y="240030"/>
                  </a:lnTo>
                  <a:close/>
                </a:path>
              </a:pathLst>
            </a:custGeom>
            <a:ln w="253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2669" y="5753862"/>
              <a:ext cx="1344295" cy="480059"/>
            </a:xfrm>
            <a:custGeom>
              <a:avLst/>
              <a:gdLst/>
              <a:ahLst/>
              <a:cxnLst/>
              <a:rect l="l" t="t" r="r" b="b"/>
              <a:pathLst>
                <a:path w="1344295" h="480060">
                  <a:moveTo>
                    <a:pt x="0" y="240029"/>
                  </a:moveTo>
                  <a:lnTo>
                    <a:pt x="13654" y="191656"/>
                  </a:lnTo>
                  <a:lnTo>
                    <a:pt x="52815" y="146600"/>
                  </a:lnTo>
                  <a:lnTo>
                    <a:pt x="114781" y="105827"/>
                  </a:lnTo>
                  <a:lnTo>
                    <a:pt x="153470" y="87349"/>
                  </a:lnTo>
                  <a:lnTo>
                    <a:pt x="196848" y="70304"/>
                  </a:lnTo>
                  <a:lnTo>
                    <a:pt x="244575" y="54811"/>
                  </a:lnTo>
                  <a:lnTo>
                    <a:pt x="296314" y="40993"/>
                  </a:lnTo>
                  <a:lnTo>
                    <a:pt x="351728" y="28970"/>
                  </a:lnTo>
                  <a:lnTo>
                    <a:pt x="410478" y="18863"/>
                  </a:lnTo>
                  <a:lnTo>
                    <a:pt x="472226" y="10791"/>
                  </a:lnTo>
                  <a:lnTo>
                    <a:pt x="536635" y="4876"/>
                  </a:lnTo>
                  <a:lnTo>
                    <a:pt x="603367" y="1239"/>
                  </a:lnTo>
                  <a:lnTo>
                    <a:pt x="672084" y="0"/>
                  </a:lnTo>
                  <a:lnTo>
                    <a:pt x="740800" y="1239"/>
                  </a:lnTo>
                  <a:lnTo>
                    <a:pt x="807532" y="4876"/>
                  </a:lnTo>
                  <a:lnTo>
                    <a:pt x="871941" y="10791"/>
                  </a:lnTo>
                  <a:lnTo>
                    <a:pt x="933689" y="18863"/>
                  </a:lnTo>
                  <a:lnTo>
                    <a:pt x="992439" y="28970"/>
                  </a:lnTo>
                  <a:lnTo>
                    <a:pt x="1047853" y="40993"/>
                  </a:lnTo>
                  <a:lnTo>
                    <a:pt x="1099592" y="54811"/>
                  </a:lnTo>
                  <a:lnTo>
                    <a:pt x="1147319" y="70304"/>
                  </a:lnTo>
                  <a:lnTo>
                    <a:pt x="1190697" y="87349"/>
                  </a:lnTo>
                  <a:lnTo>
                    <a:pt x="1229386" y="105827"/>
                  </a:lnTo>
                  <a:lnTo>
                    <a:pt x="1263051" y="125618"/>
                  </a:lnTo>
                  <a:lnTo>
                    <a:pt x="1313952" y="168653"/>
                  </a:lnTo>
                  <a:lnTo>
                    <a:pt x="1340698" y="215488"/>
                  </a:lnTo>
                  <a:lnTo>
                    <a:pt x="1344168" y="240029"/>
                  </a:lnTo>
                  <a:lnTo>
                    <a:pt x="1340698" y="264571"/>
                  </a:lnTo>
                  <a:lnTo>
                    <a:pt x="1313952" y="311406"/>
                  </a:lnTo>
                  <a:lnTo>
                    <a:pt x="1263051" y="354441"/>
                  </a:lnTo>
                  <a:lnTo>
                    <a:pt x="1229386" y="374232"/>
                  </a:lnTo>
                  <a:lnTo>
                    <a:pt x="1190697" y="392710"/>
                  </a:lnTo>
                  <a:lnTo>
                    <a:pt x="1147319" y="409755"/>
                  </a:lnTo>
                  <a:lnTo>
                    <a:pt x="1099592" y="425248"/>
                  </a:lnTo>
                  <a:lnTo>
                    <a:pt x="1047853" y="439066"/>
                  </a:lnTo>
                  <a:lnTo>
                    <a:pt x="992439" y="451089"/>
                  </a:lnTo>
                  <a:lnTo>
                    <a:pt x="933689" y="461196"/>
                  </a:lnTo>
                  <a:lnTo>
                    <a:pt x="871941" y="469268"/>
                  </a:lnTo>
                  <a:lnTo>
                    <a:pt x="807532" y="475183"/>
                  </a:lnTo>
                  <a:lnTo>
                    <a:pt x="740800" y="478820"/>
                  </a:lnTo>
                  <a:lnTo>
                    <a:pt x="672084" y="480059"/>
                  </a:lnTo>
                  <a:lnTo>
                    <a:pt x="603367" y="478820"/>
                  </a:lnTo>
                  <a:lnTo>
                    <a:pt x="536635" y="475183"/>
                  </a:lnTo>
                  <a:lnTo>
                    <a:pt x="472226" y="469268"/>
                  </a:lnTo>
                  <a:lnTo>
                    <a:pt x="410478" y="461196"/>
                  </a:lnTo>
                  <a:lnTo>
                    <a:pt x="351728" y="451089"/>
                  </a:lnTo>
                  <a:lnTo>
                    <a:pt x="296314" y="439066"/>
                  </a:lnTo>
                  <a:lnTo>
                    <a:pt x="244575" y="425248"/>
                  </a:lnTo>
                  <a:lnTo>
                    <a:pt x="196848" y="409755"/>
                  </a:lnTo>
                  <a:lnTo>
                    <a:pt x="153470" y="392710"/>
                  </a:lnTo>
                  <a:lnTo>
                    <a:pt x="114781" y="374232"/>
                  </a:lnTo>
                  <a:lnTo>
                    <a:pt x="81116" y="354441"/>
                  </a:lnTo>
                  <a:lnTo>
                    <a:pt x="30215" y="311406"/>
                  </a:lnTo>
                  <a:lnTo>
                    <a:pt x="3469" y="264571"/>
                  </a:lnTo>
                  <a:lnTo>
                    <a:pt x="0" y="240029"/>
                  </a:lnTo>
                  <a:close/>
                </a:path>
              </a:pathLst>
            </a:custGeom>
            <a:ln w="253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86150" y="1691708"/>
            <a:ext cx="4795520" cy="23018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36525">
              <a:lnSpc>
                <a:spcPct val="101899"/>
              </a:lnSpc>
              <a:spcBef>
                <a:spcPts val="85"/>
              </a:spcBef>
            </a:pPr>
            <a:r>
              <a:rPr sz="2100" spc="-100" dirty="0">
                <a:latin typeface="Trebuchet MS"/>
                <a:cs typeface="Trebuchet MS"/>
              </a:rPr>
              <a:t>You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need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complete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all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sections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the </a:t>
            </a:r>
            <a:r>
              <a:rPr sz="2100" spc="-40" dirty="0">
                <a:latin typeface="Trebuchet MS"/>
                <a:cs typeface="Trebuchet MS"/>
              </a:rPr>
              <a:t>submission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process.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ct val="101600"/>
              </a:lnSpc>
            </a:pPr>
            <a:r>
              <a:rPr sz="2100" spc="-10" dirty="0">
                <a:latin typeface="Trebuchet MS"/>
                <a:cs typeface="Trebuchet MS"/>
              </a:rPr>
              <a:t>For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submissions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under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Read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&amp;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Publish </a:t>
            </a:r>
            <a:r>
              <a:rPr sz="2100" spc="-40" dirty="0">
                <a:latin typeface="Trebuchet MS"/>
                <a:cs typeface="Trebuchet MS"/>
              </a:rPr>
              <a:t>agreement,</a:t>
            </a:r>
            <a:r>
              <a:rPr sz="2100" spc="-14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you</a:t>
            </a:r>
            <a:r>
              <a:rPr sz="2100" spc="-1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need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pay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particular </a:t>
            </a:r>
            <a:r>
              <a:rPr sz="2100" spc="-40" dirty="0">
                <a:latin typeface="Trebuchet MS"/>
                <a:cs typeface="Trebuchet MS"/>
              </a:rPr>
              <a:t>attention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the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“Author</a:t>
            </a:r>
            <a:r>
              <a:rPr sz="2100" spc="-13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List”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and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“Open </a:t>
            </a:r>
            <a:r>
              <a:rPr sz="2100" spc="-40" dirty="0">
                <a:latin typeface="Trebuchet MS"/>
                <a:cs typeface="Trebuchet MS"/>
              </a:rPr>
              <a:t>Access”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sections.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842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Office Theme</vt:lpstr>
      <vt:lpstr>Read &amp; Publish Open Access initiative</vt:lpstr>
      <vt:lpstr>Free Open Access publishing under our Read &amp; Publish initiative</vt:lpstr>
      <vt:lpstr>Free Open Access publishing under our Read &amp; Publish initiative (2)</vt:lpstr>
      <vt:lpstr>Which journal would you like to submit your research article to?</vt:lpstr>
      <vt:lpstr>Presentazione standard di PowerPoint</vt:lpstr>
      <vt:lpstr>Specify article type</vt:lpstr>
      <vt:lpstr>Author submissions – article types</vt:lpstr>
      <vt:lpstr>Read the Manuscript Submission Guide</vt:lpstr>
      <vt:lpstr>Work through all sections of the submission process</vt:lpstr>
      <vt:lpstr>The “Author List” section</vt:lpstr>
      <vt:lpstr>The “Open Access” section</vt:lpstr>
      <vt:lpstr>Post-submission peer review</vt:lpstr>
      <vt:lpstr>RightsLink payment system</vt:lpstr>
      <vt:lpstr>Confirmation of free Open Access publishing</vt:lpstr>
      <vt:lpstr>Promote and share your article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Luca BOVE</dc:creator>
  <cp:lastModifiedBy>Luca BOVE</cp:lastModifiedBy>
  <cp:revision>69</cp:revision>
  <dcterms:created xsi:type="dcterms:W3CDTF">2025-11-24T09:04:52Z</dcterms:created>
  <dcterms:modified xsi:type="dcterms:W3CDTF">2025-11-28T10:24:48Z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2025-11-24T00:00:00Z</vt:filetime>
  </property>
  <property fmtid="{D5CDD505-2E9C-101B-9397-08002B2CF9AE}" pid="3" name="LastSaved">
    <vt:filetime>2025-11-24T00:00:00Z</vt:filetime>
  </property>
  <property fmtid="{D5CDD505-2E9C-101B-9397-08002B2CF9AE}" pid="4" name="Producer">
    <vt:lpwstr>iLovePDF</vt:lpwstr>
  </property>
</Properties>
</file>